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74" r:id="rId10"/>
    <p:sldId id="264" r:id="rId11"/>
    <p:sldId id="275" r:id="rId12"/>
    <p:sldId id="277" r:id="rId13"/>
    <p:sldId id="278" r:id="rId14"/>
    <p:sldId id="279" r:id="rId15"/>
    <p:sldId id="280" r:id="rId16"/>
    <p:sldId id="267" r:id="rId17"/>
    <p:sldId id="272" r:id="rId18"/>
    <p:sldId id="269" r:id="rId19"/>
    <p:sldId id="271" r:id="rId20"/>
    <p:sldId id="273" r:id="rId21"/>
    <p:sldId id="276" r:id="rId22"/>
    <p:sldId id="282" r:id="rId23"/>
    <p:sldId id="281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545922-5238-8D64-45BF-826E1A4126DF}" name="Omar Hany Mahmoud Mohamed Ibrahim" initials="OI" userId="S::omar.hany@student.giu-uni.de::d954afb8-e725-43e3-b3ca-61dfa753648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F276F7-BA94-6A64-FE44-E199FAEFE418}" v="426" dt="2025-12-03T21:32:07.993"/>
    <p1510:client id="{22D67974-2CF9-CA03-5C41-C5F2B2A42F2F}" v="490" dt="2025-12-03T21:30:35.424"/>
    <p1510:client id="{2E8E36F7-9BDB-65BE-DF9B-AAA2D7294D96}" v="21" dt="2025-12-03T21:33:02.472"/>
    <p1510:client id="{B30F5367-D340-56D2-9A6B-8A15FA32EA68}" v="204" dt="2025-12-03T19:43:06.240"/>
    <p1510:client id="{B5C454C5-654C-445C-9D21-3D1254742E62}" v="426" dt="2025-12-03T20:54:58.067"/>
    <p1510:client id="{DF68DA11-128B-55E9-8030-DB588D19B652}" v="6" dt="2025-12-03T20:56:51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117F6A-A529-41E4-B01F-84E56518B5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BBAC102-4179-4D5F-B385-524303E6F814}">
      <dgm:prSet/>
      <dgm:spPr/>
      <dgm:t>
        <a:bodyPr/>
        <a:lstStyle/>
        <a:p>
          <a:r>
            <a:rPr lang="en-US" b="1"/>
            <a:t>Billing fraud:</a:t>
          </a:r>
          <a:r>
            <a:rPr lang="en-US"/>
            <a:t> charging for services not provided</a:t>
          </a:r>
        </a:p>
      </dgm:t>
    </dgm:pt>
    <dgm:pt modelId="{E1D90A8D-C02D-4DCD-B115-91605850CBF8}" type="parTrans" cxnId="{83115737-AD1F-4D4E-BF27-0AE9D2AF1BF4}">
      <dgm:prSet/>
      <dgm:spPr/>
      <dgm:t>
        <a:bodyPr/>
        <a:lstStyle/>
        <a:p>
          <a:endParaRPr lang="en-US"/>
        </a:p>
      </dgm:t>
    </dgm:pt>
    <dgm:pt modelId="{1D56CBD5-6FDA-44D1-946F-AE8803FDBE26}" type="sibTrans" cxnId="{83115737-AD1F-4D4E-BF27-0AE9D2AF1BF4}">
      <dgm:prSet/>
      <dgm:spPr/>
      <dgm:t>
        <a:bodyPr/>
        <a:lstStyle/>
        <a:p>
          <a:endParaRPr lang="en-US"/>
        </a:p>
      </dgm:t>
    </dgm:pt>
    <dgm:pt modelId="{BB8FCC0F-E427-4545-B5E0-D6AC373E503F}">
      <dgm:prSet/>
      <dgm:spPr/>
      <dgm:t>
        <a:bodyPr/>
        <a:lstStyle/>
        <a:p>
          <a:r>
            <a:rPr lang="en-US" b="1"/>
            <a:t>Upcoding:</a:t>
          </a:r>
          <a:r>
            <a:rPr lang="en-US"/>
            <a:t> claiming more expensive procedures</a:t>
          </a:r>
        </a:p>
      </dgm:t>
    </dgm:pt>
    <dgm:pt modelId="{A1C7C90C-9776-4CF0-972D-5D07D414C692}" type="parTrans" cxnId="{169A1181-401B-4AAD-976A-4CCCF3438BEA}">
      <dgm:prSet/>
      <dgm:spPr/>
      <dgm:t>
        <a:bodyPr/>
        <a:lstStyle/>
        <a:p>
          <a:endParaRPr lang="en-US"/>
        </a:p>
      </dgm:t>
    </dgm:pt>
    <dgm:pt modelId="{EA92BCCE-008C-4401-AB34-D4CDF5C2E3D9}" type="sibTrans" cxnId="{169A1181-401B-4AAD-976A-4CCCF3438BEA}">
      <dgm:prSet/>
      <dgm:spPr/>
      <dgm:t>
        <a:bodyPr/>
        <a:lstStyle/>
        <a:p>
          <a:endParaRPr lang="en-US"/>
        </a:p>
      </dgm:t>
    </dgm:pt>
    <dgm:pt modelId="{4A4E601D-88F7-4A10-99F6-21E30B77205B}">
      <dgm:prSet/>
      <dgm:spPr/>
      <dgm:t>
        <a:bodyPr/>
        <a:lstStyle/>
        <a:p>
          <a:r>
            <a:rPr lang="en-US" b="1"/>
            <a:t>Unnecessary services:</a:t>
          </a:r>
          <a:r>
            <a:rPr lang="en-US"/>
            <a:t> tests/admissions done just to bill</a:t>
          </a:r>
        </a:p>
      </dgm:t>
    </dgm:pt>
    <dgm:pt modelId="{BEE04E58-120A-4F80-975D-A2A00436810F}" type="parTrans" cxnId="{85B714D5-D321-4847-B292-B4105F49997F}">
      <dgm:prSet/>
      <dgm:spPr/>
      <dgm:t>
        <a:bodyPr/>
        <a:lstStyle/>
        <a:p>
          <a:endParaRPr lang="en-US"/>
        </a:p>
      </dgm:t>
    </dgm:pt>
    <dgm:pt modelId="{1953BBEE-E60B-4FB7-BE04-9BA15C885453}" type="sibTrans" cxnId="{85B714D5-D321-4847-B292-B4105F49997F}">
      <dgm:prSet/>
      <dgm:spPr/>
      <dgm:t>
        <a:bodyPr/>
        <a:lstStyle/>
        <a:p>
          <a:endParaRPr lang="en-US"/>
        </a:p>
      </dgm:t>
    </dgm:pt>
    <dgm:pt modelId="{0CF8A1A2-0024-4B3F-A3F8-AB17A5FA615E}">
      <dgm:prSet/>
      <dgm:spPr/>
      <dgm:t>
        <a:bodyPr/>
        <a:lstStyle/>
        <a:p>
          <a:r>
            <a:rPr lang="en-US" b="1"/>
            <a:t>Identity misuse:</a:t>
          </a:r>
          <a:r>
            <a:rPr lang="en-US"/>
            <a:t> stolen or shared insurance IDs</a:t>
          </a:r>
        </a:p>
      </dgm:t>
    </dgm:pt>
    <dgm:pt modelId="{8A029A27-1628-4759-8ADE-E90497CCE6C1}" type="parTrans" cxnId="{7ABB03A9-D5BA-4A53-BA15-F22359DF1FE4}">
      <dgm:prSet/>
      <dgm:spPr/>
      <dgm:t>
        <a:bodyPr/>
        <a:lstStyle/>
        <a:p>
          <a:endParaRPr lang="en-US"/>
        </a:p>
      </dgm:t>
    </dgm:pt>
    <dgm:pt modelId="{FC1450AC-B48B-49AA-9FC6-EEF2DD986137}" type="sibTrans" cxnId="{7ABB03A9-D5BA-4A53-BA15-F22359DF1FE4}">
      <dgm:prSet/>
      <dgm:spPr/>
      <dgm:t>
        <a:bodyPr/>
        <a:lstStyle/>
        <a:p>
          <a:endParaRPr lang="en-US"/>
        </a:p>
      </dgm:t>
    </dgm:pt>
    <dgm:pt modelId="{6DE3DE07-C3E9-4D02-9751-C2237CBB694B}">
      <dgm:prSet/>
      <dgm:spPr/>
      <dgm:t>
        <a:bodyPr/>
        <a:lstStyle/>
        <a:p>
          <a:r>
            <a:rPr lang="en-US" b="1"/>
            <a:t>False patient information</a:t>
          </a:r>
          <a:endParaRPr lang="en-US"/>
        </a:p>
      </dgm:t>
    </dgm:pt>
    <dgm:pt modelId="{E3B6579B-02D7-474A-A150-E983D42934E4}" type="parTrans" cxnId="{E8273C26-E3CB-42A3-B5EC-590C59CC7B91}">
      <dgm:prSet/>
      <dgm:spPr/>
      <dgm:t>
        <a:bodyPr/>
        <a:lstStyle/>
        <a:p>
          <a:endParaRPr lang="en-US"/>
        </a:p>
      </dgm:t>
    </dgm:pt>
    <dgm:pt modelId="{1E06268C-346B-4A03-832A-BC37F07866C0}" type="sibTrans" cxnId="{E8273C26-E3CB-42A3-B5EC-590C59CC7B91}">
      <dgm:prSet/>
      <dgm:spPr/>
      <dgm:t>
        <a:bodyPr/>
        <a:lstStyle/>
        <a:p>
          <a:endParaRPr lang="en-US"/>
        </a:p>
      </dgm:t>
    </dgm:pt>
    <dgm:pt modelId="{733FB79D-CB3C-4F2F-B64B-62E8BAC8B647}">
      <dgm:prSet/>
      <dgm:spPr/>
      <dgm:t>
        <a:bodyPr/>
        <a:lstStyle/>
        <a:p>
          <a:r>
            <a:rPr lang="en-US" b="1"/>
            <a:t>Provider–patient collusion</a:t>
          </a:r>
          <a:endParaRPr lang="en-US"/>
        </a:p>
      </dgm:t>
    </dgm:pt>
    <dgm:pt modelId="{51D3C3A8-10E4-4F99-9887-97FFBC8796B6}" type="parTrans" cxnId="{A7297B86-2AEB-4AC0-BBE8-D80F1B0032C6}">
      <dgm:prSet/>
      <dgm:spPr/>
      <dgm:t>
        <a:bodyPr/>
        <a:lstStyle/>
        <a:p>
          <a:endParaRPr lang="en-US"/>
        </a:p>
      </dgm:t>
    </dgm:pt>
    <dgm:pt modelId="{A8776E02-F4FD-4636-B156-7777D88CB8CA}" type="sibTrans" cxnId="{A7297B86-2AEB-4AC0-BBE8-D80F1B0032C6}">
      <dgm:prSet/>
      <dgm:spPr/>
      <dgm:t>
        <a:bodyPr/>
        <a:lstStyle/>
        <a:p>
          <a:endParaRPr lang="en-US"/>
        </a:p>
      </dgm:t>
    </dgm:pt>
    <dgm:pt modelId="{7EFE3A41-E107-4EEC-B3E3-596EA9B975F4}">
      <dgm:prSet/>
      <dgm:spPr/>
      <dgm:t>
        <a:bodyPr/>
        <a:lstStyle/>
        <a:p>
          <a:r>
            <a:rPr lang="en-US" b="1"/>
            <a:t>Weak verification systems</a:t>
          </a:r>
          <a:r>
            <a:rPr lang="en-US"/>
            <a:t> (poor auditing, weak checks)</a:t>
          </a:r>
        </a:p>
      </dgm:t>
    </dgm:pt>
    <dgm:pt modelId="{76A8B6A3-DE38-4A81-98CC-503D82E53485}" type="parTrans" cxnId="{00F93255-9C20-449F-80D8-60C9B908D3BF}">
      <dgm:prSet/>
      <dgm:spPr/>
      <dgm:t>
        <a:bodyPr/>
        <a:lstStyle/>
        <a:p>
          <a:endParaRPr lang="en-US"/>
        </a:p>
      </dgm:t>
    </dgm:pt>
    <dgm:pt modelId="{6454780C-0938-433F-A264-D21345743A39}" type="sibTrans" cxnId="{00F93255-9C20-449F-80D8-60C9B908D3BF}">
      <dgm:prSet/>
      <dgm:spPr/>
      <dgm:t>
        <a:bodyPr/>
        <a:lstStyle/>
        <a:p>
          <a:endParaRPr lang="en-US"/>
        </a:p>
      </dgm:t>
    </dgm:pt>
    <dgm:pt modelId="{96E8A794-E86F-4E41-8EC0-BFACDEFFD1EE}" type="pres">
      <dgm:prSet presAssocID="{6D117F6A-A529-41E4-B01F-84E56518B574}" presName="root" presStyleCnt="0">
        <dgm:presLayoutVars>
          <dgm:dir/>
          <dgm:resizeHandles val="exact"/>
        </dgm:presLayoutVars>
      </dgm:prSet>
      <dgm:spPr/>
    </dgm:pt>
    <dgm:pt modelId="{6D2F9ADE-C93A-4B94-92E9-67BB5B2C6438}" type="pres">
      <dgm:prSet presAssocID="{4BBAC102-4179-4D5F-B385-524303E6F814}" presName="compNode" presStyleCnt="0"/>
      <dgm:spPr/>
    </dgm:pt>
    <dgm:pt modelId="{C7BAD258-2854-428B-937C-5C408B714D61}" type="pres">
      <dgm:prSet presAssocID="{4BBAC102-4179-4D5F-B385-524303E6F814}" presName="bgRect" presStyleLbl="bgShp" presStyleIdx="0" presStyleCnt="7"/>
      <dgm:spPr/>
    </dgm:pt>
    <dgm:pt modelId="{5FE14E6D-1BD3-4AE5-8E43-46469A821681}" type="pres">
      <dgm:prSet presAssocID="{4BBAC102-4179-4D5F-B385-524303E6F81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03C49E58-3D90-4D89-827E-C284546500D8}" type="pres">
      <dgm:prSet presAssocID="{4BBAC102-4179-4D5F-B385-524303E6F814}" presName="spaceRect" presStyleCnt="0"/>
      <dgm:spPr/>
    </dgm:pt>
    <dgm:pt modelId="{EF9519B1-BB66-4425-A349-8087FAA7B331}" type="pres">
      <dgm:prSet presAssocID="{4BBAC102-4179-4D5F-B385-524303E6F814}" presName="parTx" presStyleLbl="revTx" presStyleIdx="0" presStyleCnt="7">
        <dgm:presLayoutVars>
          <dgm:chMax val="0"/>
          <dgm:chPref val="0"/>
        </dgm:presLayoutVars>
      </dgm:prSet>
      <dgm:spPr/>
    </dgm:pt>
    <dgm:pt modelId="{DECB317B-9268-4A73-9B06-438BBC5DB6D5}" type="pres">
      <dgm:prSet presAssocID="{1D56CBD5-6FDA-44D1-946F-AE8803FDBE26}" presName="sibTrans" presStyleCnt="0"/>
      <dgm:spPr/>
    </dgm:pt>
    <dgm:pt modelId="{69FD5413-C97F-46F2-8C10-CD259882B0C0}" type="pres">
      <dgm:prSet presAssocID="{BB8FCC0F-E427-4545-B5E0-D6AC373E503F}" presName="compNode" presStyleCnt="0"/>
      <dgm:spPr/>
    </dgm:pt>
    <dgm:pt modelId="{1EDE7927-6D0E-4DDB-8B72-10EF63FB5B94}" type="pres">
      <dgm:prSet presAssocID="{BB8FCC0F-E427-4545-B5E0-D6AC373E503F}" presName="bgRect" presStyleLbl="bgShp" presStyleIdx="1" presStyleCnt="7"/>
      <dgm:spPr/>
    </dgm:pt>
    <dgm:pt modelId="{13BF4C56-A2B2-4D79-B8E7-2C3E837EF652}" type="pres">
      <dgm:prSet presAssocID="{BB8FCC0F-E427-4545-B5E0-D6AC373E503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9DAD4AB-2C38-4140-910B-E2803F2053B3}" type="pres">
      <dgm:prSet presAssocID="{BB8FCC0F-E427-4545-B5E0-D6AC373E503F}" presName="spaceRect" presStyleCnt="0"/>
      <dgm:spPr/>
    </dgm:pt>
    <dgm:pt modelId="{ABDF4E27-E2AB-4B08-B8AC-5C277D48DC0E}" type="pres">
      <dgm:prSet presAssocID="{BB8FCC0F-E427-4545-B5E0-D6AC373E503F}" presName="parTx" presStyleLbl="revTx" presStyleIdx="1" presStyleCnt="7">
        <dgm:presLayoutVars>
          <dgm:chMax val="0"/>
          <dgm:chPref val="0"/>
        </dgm:presLayoutVars>
      </dgm:prSet>
      <dgm:spPr/>
    </dgm:pt>
    <dgm:pt modelId="{851364C8-ED4D-4F4E-BD71-577FC69704CD}" type="pres">
      <dgm:prSet presAssocID="{EA92BCCE-008C-4401-AB34-D4CDF5C2E3D9}" presName="sibTrans" presStyleCnt="0"/>
      <dgm:spPr/>
    </dgm:pt>
    <dgm:pt modelId="{FE2A263D-5AEF-440A-BE84-D82475C8CE43}" type="pres">
      <dgm:prSet presAssocID="{4A4E601D-88F7-4A10-99F6-21E30B77205B}" presName="compNode" presStyleCnt="0"/>
      <dgm:spPr/>
    </dgm:pt>
    <dgm:pt modelId="{5A8BAAEC-9BEC-42A6-BF3E-9B4632FC7B12}" type="pres">
      <dgm:prSet presAssocID="{4A4E601D-88F7-4A10-99F6-21E30B77205B}" presName="bgRect" presStyleLbl="bgShp" presStyleIdx="2" presStyleCnt="7"/>
      <dgm:spPr/>
    </dgm:pt>
    <dgm:pt modelId="{D4E2D1B0-99F2-4246-88D0-50E99EB98DF5}" type="pres">
      <dgm:prSet presAssocID="{4A4E601D-88F7-4A10-99F6-21E30B77205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39048A8C-B754-4A3A-96FF-1CCC05F137F4}" type="pres">
      <dgm:prSet presAssocID="{4A4E601D-88F7-4A10-99F6-21E30B77205B}" presName="spaceRect" presStyleCnt="0"/>
      <dgm:spPr/>
    </dgm:pt>
    <dgm:pt modelId="{F183E955-8867-4980-AAD6-BAA32ACB2CD7}" type="pres">
      <dgm:prSet presAssocID="{4A4E601D-88F7-4A10-99F6-21E30B77205B}" presName="parTx" presStyleLbl="revTx" presStyleIdx="2" presStyleCnt="7">
        <dgm:presLayoutVars>
          <dgm:chMax val="0"/>
          <dgm:chPref val="0"/>
        </dgm:presLayoutVars>
      </dgm:prSet>
      <dgm:spPr/>
    </dgm:pt>
    <dgm:pt modelId="{47FAB68C-8CAE-4825-81A2-0DCA1BFFF961}" type="pres">
      <dgm:prSet presAssocID="{1953BBEE-E60B-4FB7-BE04-9BA15C885453}" presName="sibTrans" presStyleCnt="0"/>
      <dgm:spPr/>
    </dgm:pt>
    <dgm:pt modelId="{EFD1AE5E-7405-422E-A70B-1C92A0676925}" type="pres">
      <dgm:prSet presAssocID="{0CF8A1A2-0024-4B3F-A3F8-AB17A5FA615E}" presName="compNode" presStyleCnt="0"/>
      <dgm:spPr/>
    </dgm:pt>
    <dgm:pt modelId="{A6433098-15EC-4334-8A92-5E8157434D35}" type="pres">
      <dgm:prSet presAssocID="{0CF8A1A2-0024-4B3F-A3F8-AB17A5FA615E}" presName="bgRect" presStyleLbl="bgShp" presStyleIdx="3" presStyleCnt="7"/>
      <dgm:spPr/>
    </dgm:pt>
    <dgm:pt modelId="{C262424A-789F-4761-BD5E-D4DA1DB721C7}" type="pres">
      <dgm:prSet presAssocID="{0CF8A1A2-0024-4B3F-A3F8-AB17A5FA615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A2EABF8F-E8B9-4D63-9744-9547FE9EA207}" type="pres">
      <dgm:prSet presAssocID="{0CF8A1A2-0024-4B3F-A3F8-AB17A5FA615E}" presName="spaceRect" presStyleCnt="0"/>
      <dgm:spPr/>
    </dgm:pt>
    <dgm:pt modelId="{CB16C1DD-1A01-424F-A1E3-FBD522946D5B}" type="pres">
      <dgm:prSet presAssocID="{0CF8A1A2-0024-4B3F-A3F8-AB17A5FA615E}" presName="parTx" presStyleLbl="revTx" presStyleIdx="3" presStyleCnt="7">
        <dgm:presLayoutVars>
          <dgm:chMax val="0"/>
          <dgm:chPref val="0"/>
        </dgm:presLayoutVars>
      </dgm:prSet>
      <dgm:spPr/>
    </dgm:pt>
    <dgm:pt modelId="{1892DBD8-EE1D-4E4D-9A0B-B3D23218318C}" type="pres">
      <dgm:prSet presAssocID="{FC1450AC-B48B-49AA-9FC6-EEF2DD986137}" presName="sibTrans" presStyleCnt="0"/>
      <dgm:spPr/>
    </dgm:pt>
    <dgm:pt modelId="{D577F46E-28FC-49B8-9EFC-9736CEA744EF}" type="pres">
      <dgm:prSet presAssocID="{6DE3DE07-C3E9-4D02-9751-C2237CBB694B}" presName="compNode" presStyleCnt="0"/>
      <dgm:spPr/>
    </dgm:pt>
    <dgm:pt modelId="{78C73CA4-8D57-447C-9818-361F5BFBF506}" type="pres">
      <dgm:prSet presAssocID="{6DE3DE07-C3E9-4D02-9751-C2237CBB694B}" presName="bgRect" presStyleLbl="bgShp" presStyleIdx="4" presStyleCnt="7"/>
      <dgm:spPr/>
    </dgm:pt>
    <dgm:pt modelId="{65CCB8D9-AA6E-487C-9418-87E284DC60E3}" type="pres">
      <dgm:prSet presAssocID="{6DE3DE07-C3E9-4D02-9751-C2237CBB694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B42315AA-DAAE-4731-94E5-C16799519B62}" type="pres">
      <dgm:prSet presAssocID="{6DE3DE07-C3E9-4D02-9751-C2237CBB694B}" presName="spaceRect" presStyleCnt="0"/>
      <dgm:spPr/>
    </dgm:pt>
    <dgm:pt modelId="{5BB0360C-5A6C-4D3C-A739-66F3829ED1A1}" type="pres">
      <dgm:prSet presAssocID="{6DE3DE07-C3E9-4D02-9751-C2237CBB694B}" presName="parTx" presStyleLbl="revTx" presStyleIdx="4" presStyleCnt="7">
        <dgm:presLayoutVars>
          <dgm:chMax val="0"/>
          <dgm:chPref val="0"/>
        </dgm:presLayoutVars>
      </dgm:prSet>
      <dgm:spPr/>
    </dgm:pt>
    <dgm:pt modelId="{F1271991-FA23-41B0-B077-CBF9722BBF21}" type="pres">
      <dgm:prSet presAssocID="{1E06268C-346B-4A03-832A-BC37F07866C0}" presName="sibTrans" presStyleCnt="0"/>
      <dgm:spPr/>
    </dgm:pt>
    <dgm:pt modelId="{A62B49D5-FCE7-4A3A-B37A-4DA0BD70C308}" type="pres">
      <dgm:prSet presAssocID="{733FB79D-CB3C-4F2F-B64B-62E8BAC8B647}" presName="compNode" presStyleCnt="0"/>
      <dgm:spPr/>
    </dgm:pt>
    <dgm:pt modelId="{73D28559-E29B-474B-8BB6-AF8B48B19F77}" type="pres">
      <dgm:prSet presAssocID="{733FB79D-CB3C-4F2F-B64B-62E8BAC8B647}" presName="bgRect" presStyleLbl="bgShp" presStyleIdx="5" presStyleCnt="7"/>
      <dgm:spPr/>
    </dgm:pt>
    <dgm:pt modelId="{06FCE0BF-4566-49BD-B908-D8984BC868A6}" type="pres">
      <dgm:prSet presAssocID="{733FB79D-CB3C-4F2F-B64B-62E8BAC8B64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th"/>
        </a:ext>
      </dgm:extLst>
    </dgm:pt>
    <dgm:pt modelId="{05EAB4D0-B564-4E07-91B3-D4E769B77D30}" type="pres">
      <dgm:prSet presAssocID="{733FB79D-CB3C-4F2F-B64B-62E8BAC8B647}" presName="spaceRect" presStyleCnt="0"/>
      <dgm:spPr/>
    </dgm:pt>
    <dgm:pt modelId="{5A480164-5383-43B0-A804-D70BCA328DA5}" type="pres">
      <dgm:prSet presAssocID="{733FB79D-CB3C-4F2F-B64B-62E8BAC8B647}" presName="parTx" presStyleLbl="revTx" presStyleIdx="5" presStyleCnt="7">
        <dgm:presLayoutVars>
          <dgm:chMax val="0"/>
          <dgm:chPref val="0"/>
        </dgm:presLayoutVars>
      </dgm:prSet>
      <dgm:spPr/>
    </dgm:pt>
    <dgm:pt modelId="{48DBEDD2-711A-43F4-8C3D-84E28AFD72A3}" type="pres">
      <dgm:prSet presAssocID="{A8776E02-F4FD-4636-B156-7777D88CB8CA}" presName="sibTrans" presStyleCnt="0"/>
      <dgm:spPr/>
    </dgm:pt>
    <dgm:pt modelId="{9E9F7022-A629-45D7-BC75-7FF6EAA610C7}" type="pres">
      <dgm:prSet presAssocID="{7EFE3A41-E107-4EEC-B3E3-596EA9B975F4}" presName="compNode" presStyleCnt="0"/>
      <dgm:spPr/>
    </dgm:pt>
    <dgm:pt modelId="{8216610A-1528-48FA-BC26-0A1B6299E516}" type="pres">
      <dgm:prSet presAssocID="{7EFE3A41-E107-4EEC-B3E3-596EA9B975F4}" presName="bgRect" presStyleLbl="bgShp" presStyleIdx="6" presStyleCnt="7"/>
      <dgm:spPr/>
    </dgm:pt>
    <dgm:pt modelId="{9BC50D7B-D9A7-4497-8FD0-DEF3A70548B5}" type="pres">
      <dgm:prSet presAssocID="{7EFE3A41-E107-4EEC-B3E3-596EA9B975F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37E67E1-9184-4BC4-AFF6-DD312C8D519A}" type="pres">
      <dgm:prSet presAssocID="{7EFE3A41-E107-4EEC-B3E3-596EA9B975F4}" presName="spaceRect" presStyleCnt="0"/>
      <dgm:spPr/>
    </dgm:pt>
    <dgm:pt modelId="{AA732287-3A8E-4F65-A9D4-A462115DAC8C}" type="pres">
      <dgm:prSet presAssocID="{7EFE3A41-E107-4EEC-B3E3-596EA9B975F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E8273C26-E3CB-42A3-B5EC-590C59CC7B91}" srcId="{6D117F6A-A529-41E4-B01F-84E56518B574}" destId="{6DE3DE07-C3E9-4D02-9751-C2237CBB694B}" srcOrd="4" destOrd="0" parTransId="{E3B6579B-02D7-474A-A150-E983D42934E4}" sibTransId="{1E06268C-346B-4A03-832A-BC37F07866C0}"/>
    <dgm:cxn modelId="{83115737-AD1F-4D4E-BF27-0AE9D2AF1BF4}" srcId="{6D117F6A-A529-41E4-B01F-84E56518B574}" destId="{4BBAC102-4179-4D5F-B385-524303E6F814}" srcOrd="0" destOrd="0" parTransId="{E1D90A8D-C02D-4DCD-B115-91605850CBF8}" sibTransId="{1D56CBD5-6FDA-44D1-946F-AE8803FDBE26}"/>
    <dgm:cxn modelId="{00F93255-9C20-449F-80D8-60C9B908D3BF}" srcId="{6D117F6A-A529-41E4-B01F-84E56518B574}" destId="{7EFE3A41-E107-4EEC-B3E3-596EA9B975F4}" srcOrd="6" destOrd="0" parTransId="{76A8B6A3-DE38-4A81-98CC-503D82E53485}" sibTransId="{6454780C-0938-433F-A264-D21345743A39}"/>
    <dgm:cxn modelId="{34CF927A-FAAC-47E1-BED4-E124536D60AB}" type="presOf" srcId="{733FB79D-CB3C-4F2F-B64B-62E8BAC8B647}" destId="{5A480164-5383-43B0-A804-D70BCA328DA5}" srcOrd="0" destOrd="0" presId="urn:microsoft.com/office/officeart/2018/2/layout/IconVerticalSolidList"/>
    <dgm:cxn modelId="{D64AB47B-41EC-4785-A448-C351A3495FA1}" type="presOf" srcId="{4BBAC102-4179-4D5F-B385-524303E6F814}" destId="{EF9519B1-BB66-4425-A349-8087FAA7B331}" srcOrd="0" destOrd="0" presId="urn:microsoft.com/office/officeart/2018/2/layout/IconVerticalSolidList"/>
    <dgm:cxn modelId="{169A1181-401B-4AAD-976A-4CCCF3438BEA}" srcId="{6D117F6A-A529-41E4-B01F-84E56518B574}" destId="{BB8FCC0F-E427-4545-B5E0-D6AC373E503F}" srcOrd="1" destOrd="0" parTransId="{A1C7C90C-9776-4CF0-972D-5D07D414C692}" sibTransId="{EA92BCCE-008C-4401-AB34-D4CDF5C2E3D9}"/>
    <dgm:cxn modelId="{A7297B86-2AEB-4AC0-BBE8-D80F1B0032C6}" srcId="{6D117F6A-A529-41E4-B01F-84E56518B574}" destId="{733FB79D-CB3C-4F2F-B64B-62E8BAC8B647}" srcOrd="5" destOrd="0" parTransId="{51D3C3A8-10E4-4F99-9887-97FFBC8796B6}" sibTransId="{A8776E02-F4FD-4636-B156-7777D88CB8CA}"/>
    <dgm:cxn modelId="{C4E07DA3-B265-42DA-B609-4720E6D0C2ED}" type="presOf" srcId="{6DE3DE07-C3E9-4D02-9751-C2237CBB694B}" destId="{5BB0360C-5A6C-4D3C-A739-66F3829ED1A1}" srcOrd="0" destOrd="0" presId="urn:microsoft.com/office/officeart/2018/2/layout/IconVerticalSolidList"/>
    <dgm:cxn modelId="{8D2F90A5-A3E2-4DB6-B50F-F8820D0963E1}" type="presOf" srcId="{BB8FCC0F-E427-4545-B5E0-D6AC373E503F}" destId="{ABDF4E27-E2AB-4B08-B8AC-5C277D48DC0E}" srcOrd="0" destOrd="0" presId="urn:microsoft.com/office/officeart/2018/2/layout/IconVerticalSolidList"/>
    <dgm:cxn modelId="{7ABB03A9-D5BA-4A53-BA15-F22359DF1FE4}" srcId="{6D117F6A-A529-41E4-B01F-84E56518B574}" destId="{0CF8A1A2-0024-4B3F-A3F8-AB17A5FA615E}" srcOrd="3" destOrd="0" parTransId="{8A029A27-1628-4759-8ADE-E90497CCE6C1}" sibTransId="{FC1450AC-B48B-49AA-9FC6-EEF2DD986137}"/>
    <dgm:cxn modelId="{65505EC1-E740-4396-A125-00892D6438D3}" type="presOf" srcId="{4A4E601D-88F7-4A10-99F6-21E30B77205B}" destId="{F183E955-8867-4980-AAD6-BAA32ACB2CD7}" srcOrd="0" destOrd="0" presId="urn:microsoft.com/office/officeart/2018/2/layout/IconVerticalSolidList"/>
    <dgm:cxn modelId="{ABA5B6C8-E716-4D4E-AB57-35449FA77CA4}" type="presOf" srcId="{6D117F6A-A529-41E4-B01F-84E56518B574}" destId="{96E8A794-E86F-4E41-8EC0-BFACDEFFD1EE}" srcOrd="0" destOrd="0" presId="urn:microsoft.com/office/officeart/2018/2/layout/IconVerticalSolidList"/>
    <dgm:cxn modelId="{85B714D5-D321-4847-B292-B4105F49997F}" srcId="{6D117F6A-A529-41E4-B01F-84E56518B574}" destId="{4A4E601D-88F7-4A10-99F6-21E30B77205B}" srcOrd="2" destOrd="0" parTransId="{BEE04E58-120A-4F80-975D-A2A00436810F}" sibTransId="{1953BBEE-E60B-4FB7-BE04-9BA15C885453}"/>
    <dgm:cxn modelId="{0C2CFBFA-C0C7-41A3-AEDC-917686E714F7}" type="presOf" srcId="{0CF8A1A2-0024-4B3F-A3F8-AB17A5FA615E}" destId="{CB16C1DD-1A01-424F-A1E3-FBD522946D5B}" srcOrd="0" destOrd="0" presId="urn:microsoft.com/office/officeart/2018/2/layout/IconVerticalSolidList"/>
    <dgm:cxn modelId="{6AF72BFD-1227-413D-B8BB-0529EE42978F}" type="presOf" srcId="{7EFE3A41-E107-4EEC-B3E3-596EA9B975F4}" destId="{AA732287-3A8E-4F65-A9D4-A462115DAC8C}" srcOrd="0" destOrd="0" presId="urn:microsoft.com/office/officeart/2018/2/layout/IconVerticalSolidList"/>
    <dgm:cxn modelId="{97E688A3-AFFB-421E-BA5C-223B15ACCF64}" type="presParOf" srcId="{96E8A794-E86F-4E41-8EC0-BFACDEFFD1EE}" destId="{6D2F9ADE-C93A-4B94-92E9-67BB5B2C6438}" srcOrd="0" destOrd="0" presId="urn:microsoft.com/office/officeart/2018/2/layout/IconVerticalSolidList"/>
    <dgm:cxn modelId="{32C35BAD-788F-44B0-B497-E52CBA433EC4}" type="presParOf" srcId="{6D2F9ADE-C93A-4B94-92E9-67BB5B2C6438}" destId="{C7BAD258-2854-428B-937C-5C408B714D61}" srcOrd="0" destOrd="0" presId="urn:microsoft.com/office/officeart/2018/2/layout/IconVerticalSolidList"/>
    <dgm:cxn modelId="{301D77E6-8F20-4372-88B0-592745E8031F}" type="presParOf" srcId="{6D2F9ADE-C93A-4B94-92E9-67BB5B2C6438}" destId="{5FE14E6D-1BD3-4AE5-8E43-46469A821681}" srcOrd="1" destOrd="0" presId="urn:microsoft.com/office/officeart/2018/2/layout/IconVerticalSolidList"/>
    <dgm:cxn modelId="{295AC67B-3187-44DB-BA3A-E276B0B85DCF}" type="presParOf" srcId="{6D2F9ADE-C93A-4B94-92E9-67BB5B2C6438}" destId="{03C49E58-3D90-4D89-827E-C284546500D8}" srcOrd="2" destOrd="0" presId="urn:microsoft.com/office/officeart/2018/2/layout/IconVerticalSolidList"/>
    <dgm:cxn modelId="{ADCDD4F2-E24E-4B84-9D73-262287F29F3F}" type="presParOf" srcId="{6D2F9ADE-C93A-4B94-92E9-67BB5B2C6438}" destId="{EF9519B1-BB66-4425-A349-8087FAA7B331}" srcOrd="3" destOrd="0" presId="urn:microsoft.com/office/officeart/2018/2/layout/IconVerticalSolidList"/>
    <dgm:cxn modelId="{DE1711A1-F153-4E18-A4F8-72B502FAB370}" type="presParOf" srcId="{96E8A794-E86F-4E41-8EC0-BFACDEFFD1EE}" destId="{DECB317B-9268-4A73-9B06-438BBC5DB6D5}" srcOrd="1" destOrd="0" presId="urn:microsoft.com/office/officeart/2018/2/layout/IconVerticalSolidList"/>
    <dgm:cxn modelId="{BC6C9EF4-7287-4283-A6B0-555C057DBEDE}" type="presParOf" srcId="{96E8A794-E86F-4E41-8EC0-BFACDEFFD1EE}" destId="{69FD5413-C97F-46F2-8C10-CD259882B0C0}" srcOrd="2" destOrd="0" presId="urn:microsoft.com/office/officeart/2018/2/layout/IconVerticalSolidList"/>
    <dgm:cxn modelId="{32FBFBB8-6B83-4A9E-B750-945ECFE69CA3}" type="presParOf" srcId="{69FD5413-C97F-46F2-8C10-CD259882B0C0}" destId="{1EDE7927-6D0E-4DDB-8B72-10EF63FB5B94}" srcOrd="0" destOrd="0" presId="urn:microsoft.com/office/officeart/2018/2/layout/IconVerticalSolidList"/>
    <dgm:cxn modelId="{7209C5D3-FA76-422C-B3A1-82A376F7BE02}" type="presParOf" srcId="{69FD5413-C97F-46F2-8C10-CD259882B0C0}" destId="{13BF4C56-A2B2-4D79-B8E7-2C3E837EF652}" srcOrd="1" destOrd="0" presId="urn:microsoft.com/office/officeart/2018/2/layout/IconVerticalSolidList"/>
    <dgm:cxn modelId="{BE34EEE8-1473-42DB-9C03-386BD864343C}" type="presParOf" srcId="{69FD5413-C97F-46F2-8C10-CD259882B0C0}" destId="{69DAD4AB-2C38-4140-910B-E2803F2053B3}" srcOrd="2" destOrd="0" presId="urn:microsoft.com/office/officeart/2018/2/layout/IconVerticalSolidList"/>
    <dgm:cxn modelId="{ED269DAD-982E-4D6A-82EB-DFDE466208F3}" type="presParOf" srcId="{69FD5413-C97F-46F2-8C10-CD259882B0C0}" destId="{ABDF4E27-E2AB-4B08-B8AC-5C277D48DC0E}" srcOrd="3" destOrd="0" presId="urn:microsoft.com/office/officeart/2018/2/layout/IconVerticalSolidList"/>
    <dgm:cxn modelId="{160A5EC1-0D9D-4989-8AED-E4CC907D008B}" type="presParOf" srcId="{96E8A794-E86F-4E41-8EC0-BFACDEFFD1EE}" destId="{851364C8-ED4D-4F4E-BD71-577FC69704CD}" srcOrd="3" destOrd="0" presId="urn:microsoft.com/office/officeart/2018/2/layout/IconVerticalSolidList"/>
    <dgm:cxn modelId="{FFD49AFB-C43B-4023-81FA-7754C8C4F7E7}" type="presParOf" srcId="{96E8A794-E86F-4E41-8EC0-BFACDEFFD1EE}" destId="{FE2A263D-5AEF-440A-BE84-D82475C8CE43}" srcOrd="4" destOrd="0" presId="urn:microsoft.com/office/officeart/2018/2/layout/IconVerticalSolidList"/>
    <dgm:cxn modelId="{0D492D41-D525-4022-B0AE-810CD20C0A37}" type="presParOf" srcId="{FE2A263D-5AEF-440A-BE84-D82475C8CE43}" destId="{5A8BAAEC-9BEC-42A6-BF3E-9B4632FC7B12}" srcOrd="0" destOrd="0" presId="urn:microsoft.com/office/officeart/2018/2/layout/IconVerticalSolidList"/>
    <dgm:cxn modelId="{3EC089C8-8D30-4953-86D3-72E0C31512EA}" type="presParOf" srcId="{FE2A263D-5AEF-440A-BE84-D82475C8CE43}" destId="{D4E2D1B0-99F2-4246-88D0-50E99EB98DF5}" srcOrd="1" destOrd="0" presId="urn:microsoft.com/office/officeart/2018/2/layout/IconVerticalSolidList"/>
    <dgm:cxn modelId="{35BD34CE-C9B4-4FDA-919D-4CEFE237EA93}" type="presParOf" srcId="{FE2A263D-5AEF-440A-BE84-D82475C8CE43}" destId="{39048A8C-B754-4A3A-96FF-1CCC05F137F4}" srcOrd="2" destOrd="0" presId="urn:microsoft.com/office/officeart/2018/2/layout/IconVerticalSolidList"/>
    <dgm:cxn modelId="{09A8601A-BC08-47E9-8A34-7D931DEB8C34}" type="presParOf" srcId="{FE2A263D-5AEF-440A-BE84-D82475C8CE43}" destId="{F183E955-8867-4980-AAD6-BAA32ACB2CD7}" srcOrd="3" destOrd="0" presId="urn:microsoft.com/office/officeart/2018/2/layout/IconVerticalSolidList"/>
    <dgm:cxn modelId="{C9B8663B-44C3-4BD5-847C-0D64AE082636}" type="presParOf" srcId="{96E8A794-E86F-4E41-8EC0-BFACDEFFD1EE}" destId="{47FAB68C-8CAE-4825-81A2-0DCA1BFFF961}" srcOrd="5" destOrd="0" presId="urn:microsoft.com/office/officeart/2018/2/layout/IconVerticalSolidList"/>
    <dgm:cxn modelId="{0BB1C8DD-F650-419B-819F-5F7D6BB1A1ED}" type="presParOf" srcId="{96E8A794-E86F-4E41-8EC0-BFACDEFFD1EE}" destId="{EFD1AE5E-7405-422E-A70B-1C92A0676925}" srcOrd="6" destOrd="0" presId="urn:microsoft.com/office/officeart/2018/2/layout/IconVerticalSolidList"/>
    <dgm:cxn modelId="{0D1BB6F9-1DF6-4203-8CA5-47C59C834E41}" type="presParOf" srcId="{EFD1AE5E-7405-422E-A70B-1C92A0676925}" destId="{A6433098-15EC-4334-8A92-5E8157434D35}" srcOrd="0" destOrd="0" presId="urn:microsoft.com/office/officeart/2018/2/layout/IconVerticalSolidList"/>
    <dgm:cxn modelId="{9CA99B4C-7C01-4534-AACF-3E37DC2BD8EC}" type="presParOf" srcId="{EFD1AE5E-7405-422E-A70B-1C92A0676925}" destId="{C262424A-789F-4761-BD5E-D4DA1DB721C7}" srcOrd="1" destOrd="0" presId="urn:microsoft.com/office/officeart/2018/2/layout/IconVerticalSolidList"/>
    <dgm:cxn modelId="{663EE3E4-B21F-4BAD-B8CF-41AB981B8B49}" type="presParOf" srcId="{EFD1AE5E-7405-422E-A70B-1C92A0676925}" destId="{A2EABF8F-E8B9-4D63-9744-9547FE9EA207}" srcOrd="2" destOrd="0" presId="urn:microsoft.com/office/officeart/2018/2/layout/IconVerticalSolidList"/>
    <dgm:cxn modelId="{1E929EFF-F061-467A-AF2D-FC186127D6BE}" type="presParOf" srcId="{EFD1AE5E-7405-422E-A70B-1C92A0676925}" destId="{CB16C1DD-1A01-424F-A1E3-FBD522946D5B}" srcOrd="3" destOrd="0" presId="urn:microsoft.com/office/officeart/2018/2/layout/IconVerticalSolidList"/>
    <dgm:cxn modelId="{C6D25472-1DE8-4713-9229-800B7B5A9C8E}" type="presParOf" srcId="{96E8A794-E86F-4E41-8EC0-BFACDEFFD1EE}" destId="{1892DBD8-EE1D-4E4D-9A0B-B3D23218318C}" srcOrd="7" destOrd="0" presId="urn:microsoft.com/office/officeart/2018/2/layout/IconVerticalSolidList"/>
    <dgm:cxn modelId="{18BBC364-FB05-4BDF-BA0E-CA505EF414B1}" type="presParOf" srcId="{96E8A794-E86F-4E41-8EC0-BFACDEFFD1EE}" destId="{D577F46E-28FC-49B8-9EFC-9736CEA744EF}" srcOrd="8" destOrd="0" presId="urn:microsoft.com/office/officeart/2018/2/layout/IconVerticalSolidList"/>
    <dgm:cxn modelId="{B8B6CC29-E39A-4836-B534-3F247138C5E3}" type="presParOf" srcId="{D577F46E-28FC-49B8-9EFC-9736CEA744EF}" destId="{78C73CA4-8D57-447C-9818-361F5BFBF506}" srcOrd="0" destOrd="0" presId="urn:microsoft.com/office/officeart/2018/2/layout/IconVerticalSolidList"/>
    <dgm:cxn modelId="{AF6633A6-342C-4E6D-AC80-5DDC935976BF}" type="presParOf" srcId="{D577F46E-28FC-49B8-9EFC-9736CEA744EF}" destId="{65CCB8D9-AA6E-487C-9418-87E284DC60E3}" srcOrd="1" destOrd="0" presId="urn:microsoft.com/office/officeart/2018/2/layout/IconVerticalSolidList"/>
    <dgm:cxn modelId="{CCF42255-323C-411F-B39B-11AE33B166C8}" type="presParOf" srcId="{D577F46E-28FC-49B8-9EFC-9736CEA744EF}" destId="{B42315AA-DAAE-4731-94E5-C16799519B62}" srcOrd="2" destOrd="0" presId="urn:microsoft.com/office/officeart/2018/2/layout/IconVerticalSolidList"/>
    <dgm:cxn modelId="{D9A9639F-8783-4AF8-BBCE-FB515B06688D}" type="presParOf" srcId="{D577F46E-28FC-49B8-9EFC-9736CEA744EF}" destId="{5BB0360C-5A6C-4D3C-A739-66F3829ED1A1}" srcOrd="3" destOrd="0" presId="urn:microsoft.com/office/officeart/2018/2/layout/IconVerticalSolidList"/>
    <dgm:cxn modelId="{8DCA73E4-E7BD-4561-A78D-16450DE8617D}" type="presParOf" srcId="{96E8A794-E86F-4E41-8EC0-BFACDEFFD1EE}" destId="{F1271991-FA23-41B0-B077-CBF9722BBF21}" srcOrd="9" destOrd="0" presId="urn:microsoft.com/office/officeart/2018/2/layout/IconVerticalSolidList"/>
    <dgm:cxn modelId="{109BEF36-4C8D-482E-8A9C-3B5AEC069398}" type="presParOf" srcId="{96E8A794-E86F-4E41-8EC0-BFACDEFFD1EE}" destId="{A62B49D5-FCE7-4A3A-B37A-4DA0BD70C308}" srcOrd="10" destOrd="0" presId="urn:microsoft.com/office/officeart/2018/2/layout/IconVerticalSolidList"/>
    <dgm:cxn modelId="{931A1CF8-6441-4552-B2DD-E1293624556C}" type="presParOf" srcId="{A62B49D5-FCE7-4A3A-B37A-4DA0BD70C308}" destId="{73D28559-E29B-474B-8BB6-AF8B48B19F77}" srcOrd="0" destOrd="0" presId="urn:microsoft.com/office/officeart/2018/2/layout/IconVerticalSolidList"/>
    <dgm:cxn modelId="{6FCEACB8-52FB-4E7D-8A48-70BF2BEFDD55}" type="presParOf" srcId="{A62B49D5-FCE7-4A3A-B37A-4DA0BD70C308}" destId="{06FCE0BF-4566-49BD-B908-D8984BC868A6}" srcOrd="1" destOrd="0" presId="urn:microsoft.com/office/officeart/2018/2/layout/IconVerticalSolidList"/>
    <dgm:cxn modelId="{188116B4-2634-4E41-A04A-B8B6112FA44B}" type="presParOf" srcId="{A62B49D5-FCE7-4A3A-B37A-4DA0BD70C308}" destId="{05EAB4D0-B564-4E07-91B3-D4E769B77D30}" srcOrd="2" destOrd="0" presId="urn:microsoft.com/office/officeart/2018/2/layout/IconVerticalSolidList"/>
    <dgm:cxn modelId="{CFB38465-415A-45AD-A9BF-CED0535090C9}" type="presParOf" srcId="{A62B49D5-FCE7-4A3A-B37A-4DA0BD70C308}" destId="{5A480164-5383-43B0-A804-D70BCA328DA5}" srcOrd="3" destOrd="0" presId="urn:microsoft.com/office/officeart/2018/2/layout/IconVerticalSolidList"/>
    <dgm:cxn modelId="{8944C2D0-DC95-4D08-AB18-7EFEA8222ACB}" type="presParOf" srcId="{96E8A794-E86F-4E41-8EC0-BFACDEFFD1EE}" destId="{48DBEDD2-711A-43F4-8C3D-84E28AFD72A3}" srcOrd="11" destOrd="0" presId="urn:microsoft.com/office/officeart/2018/2/layout/IconVerticalSolidList"/>
    <dgm:cxn modelId="{7A368034-E352-47CC-BECD-576D44C4E3EA}" type="presParOf" srcId="{96E8A794-E86F-4E41-8EC0-BFACDEFFD1EE}" destId="{9E9F7022-A629-45D7-BC75-7FF6EAA610C7}" srcOrd="12" destOrd="0" presId="urn:microsoft.com/office/officeart/2018/2/layout/IconVerticalSolidList"/>
    <dgm:cxn modelId="{5F004678-F624-4C26-972A-D3970DA2553B}" type="presParOf" srcId="{9E9F7022-A629-45D7-BC75-7FF6EAA610C7}" destId="{8216610A-1528-48FA-BC26-0A1B6299E516}" srcOrd="0" destOrd="0" presId="urn:microsoft.com/office/officeart/2018/2/layout/IconVerticalSolidList"/>
    <dgm:cxn modelId="{579E357D-5EA8-4D62-A2FF-5FE1F47C6E0C}" type="presParOf" srcId="{9E9F7022-A629-45D7-BC75-7FF6EAA610C7}" destId="{9BC50D7B-D9A7-4497-8FD0-DEF3A70548B5}" srcOrd="1" destOrd="0" presId="urn:microsoft.com/office/officeart/2018/2/layout/IconVerticalSolidList"/>
    <dgm:cxn modelId="{611F1977-0480-4D22-ADB7-FBF1FCAB0DEC}" type="presParOf" srcId="{9E9F7022-A629-45D7-BC75-7FF6EAA610C7}" destId="{D37E67E1-9184-4BC4-AFF6-DD312C8D519A}" srcOrd="2" destOrd="0" presId="urn:microsoft.com/office/officeart/2018/2/layout/IconVerticalSolidList"/>
    <dgm:cxn modelId="{DCE09317-F597-4D0E-A0C8-5A32988D1CAA}" type="presParOf" srcId="{9E9F7022-A629-45D7-BC75-7FF6EAA610C7}" destId="{AA732287-3A8E-4F65-A9D4-A462115DAC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30733F-23B9-4473-A2FE-D513357558D1}" type="doc">
      <dgm:prSet loTypeId="urn:microsoft.com/office/officeart/2016/7/layout/HorizontalAction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133F26F-6216-4BC8-A391-D2D1662AF87A}">
      <dgm:prSet/>
      <dgm:spPr/>
      <dgm:t>
        <a:bodyPr/>
        <a:lstStyle/>
        <a:p>
          <a:r>
            <a:rPr lang="en-US"/>
            <a:t>Detect</a:t>
          </a:r>
        </a:p>
      </dgm:t>
    </dgm:pt>
    <dgm:pt modelId="{1190C6BD-B662-483B-822E-EE91960C3BFD}" type="parTrans" cxnId="{5F774C8D-0288-4B05-AC1F-D74E396856AD}">
      <dgm:prSet/>
      <dgm:spPr/>
      <dgm:t>
        <a:bodyPr/>
        <a:lstStyle/>
        <a:p>
          <a:endParaRPr lang="en-US"/>
        </a:p>
      </dgm:t>
    </dgm:pt>
    <dgm:pt modelId="{317BE461-D5DA-4E8B-852F-7C33AFBBE224}" type="sibTrans" cxnId="{5F774C8D-0288-4B05-AC1F-D74E396856AD}">
      <dgm:prSet/>
      <dgm:spPr/>
      <dgm:t>
        <a:bodyPr/>
        <a:lstStyle/>
        <a:p>
          <a:endParaRPr lang="en-US"/>
        </a:p>
      </dgm:t>
    </dgm:pt>
    <dgm:pt modelId="{CAF337C0-4764-4D33-AD17-AC8F2D5D8901}">
      <dgm:prSet/>
      <dgm:spPr/>
      <dgm:t>
        <a:bodyPr/>
        <a:lstStyle/>
        <a:p>
          <a:r>
            <a:rPr lang="en-US"/>
            <a:t>Detect fraudulent medical insurance claims</a:t>
          </a:r>
        </a:p>
      </dgm:t>
    </dgm:pt>
    <dgm:pt modelId="{2BE0513D-3D9F-473D-8D13-43728957C5E5}" type="parTrans" cxnId="{136FF666-B15B-4EA5-9BA6-1DD4F826D891}">
      <dgm:prSet/>
      <dgm:spPr/>
      <dgm:t>
        <a:bodyPr/>
        <a:lstStyle/>
        <a:p>
          <a:endParaRPr lang="en-US"/>
        </a:p>
      </dgm:t>
    </dgm:pt>
    <dgm:pt modelId="{5E21A702-AC3C-4009-81C6-A92A7A47E3C8}" type="sibTrans" cxnId="{136FF666-B15B-4EA5-9BA6-1DD4F826D891}">
      <dgm:prSet/>
      <dgm:spPr/>
      <dgm:t>
        <a:bodyPr/>
        <a:lstStyle/>
        <a:p>
          <a:endParaRPr lang="en-US"/>
        </a:p>
      </dgm:t>
    </dgm:pt>
    <dgm:pt modelId="{A0A351F1-B279-43C9-AFC9-084FAC0E883A}">
      <dgm:prSet/>
      <dgm:spPr/>
      <dgm:t>
        <a:bodyPr/>
        <a:lstStyle/>
        <a:p>
          <a:r>
            <a:rPr lang="en-US"/>
            <a:t>Reduce</a:t>
          </a:r>
        </a:p>
      </dgm:t>
    </dgm:pt>
    <dgm:pt modelId="{24F686B4-6D06-4CFF-972F-776E5ABD20F6}" type="parTrans" cxnId="{DD06CC5A-3F5A-4C62-AD4E-8325503D3D5E}">
      <dgm:prSet/>
      <dgm:spPr/>
      <dgm:t>
        <a:bodyPr/>
        <a:lstStyle/>
        <a:p>
          <a:endParaRPr lang="en-US"/>
        </a:p>
      </dgm:t>
    </dgm:pt>
    <dgm:pt modelId="{C5E45EAD-5766-4CAC-870E-AFD68EC4D1E4}" type="sibTrans" cxnId="{DD06CC5A-3F5A-4C62-AD4E-8325503D3D5E}">
      <dgm:prSet/>
      <dgm:spPr/>
      <dgm:t>
        <a:bodyPr/>
        <a:lstStyle/>
        <a:p>
          <a:endParaRPr lang="en-US"/>
        </a:p>
      </dgm:t>
    </dgm:pt>
    <dgm:pt modelId="{D82FEFD0-4907-4680-8103-6F7EEF413D15}">
      <dgm:prSet/>
      <dgm:spPr/>
      <dgm:t>
        <a:bodyPr/>
        <a:lstStyle/>
        <a:p>
          <a:r>
            <a:rPr lang="en-US"/>
            <a:t>Reduce financial losses for the insurer</a:t>
          </a:r>
        </a:p>
      </dgm:t>
    </dgm:pt>
    <dgm:pt modelId="{67390FED-AF51-446B-9AFB-FD19E507E01C}" type="parTrans" cxnId="{7E18C7A1-F4D9-45B4-A4FF-2392123BB24A}">
      <dgm:prSet/>
      <dgm:spPr/>
      <dgm:t>
        <a:bodyPr/>
        <a:lstStyle/>
        <a:p>
          <a:endParaRPr lang="en-US"/>
        </a:p>
      </dgm:t>
    </dgm:pt>
    <dgm:pt modelId="{78EA1F83-DFC5-485E-9B9E-A857115C3CA1}" type="sibTrans" cxnId="{7E18C7A1-F4D9-45B4-A4FF-2392123BB24A}">
      <dgm:prSet/>
      <dgm:spPr/>
      <dgm:t>
        <a:bodyPr/>
        <a:lstStyle/>
        <a:p>
          <a:endParaRPr lang="en-US"/>
        </a:p>
      </dgm:t>
    </dgm:pt>
    <dgm:pt modelId="{84F7AF11-AF62-4F11-8EE9-07F59055A8CE}">
      <dgm:prSet/>
      <dgm:spPr/>
      <dgm:t>
        <a:bodyPr/>
        <a:lstStyle/>
        <a:p>
          <a:r>
            <a:rPr lang="en-US"/>
            <a:t>Improve</a:t>
          </a:r>
        </a:p>
      </dgm:t>
    </dgm:pt>
    <dgm:pt modelId="{5C458063-488D-4808-8CD2-71BC5B73E41D}" type="parTrans" cxnId="{93258C48-630E-474E-80DB-2C475E6B737B}">
      <dgm:prSet/>
      <dgm:spPr/>
      <dgm:t>
        <a:bodyPr/>
        <a:lstStyle/>
        <a:p>
          <a:endParaRPr lang="en-US"/>
        </a:p>
      </dgm:t>
    </dgm:pt>
    <dgm:pt modelId="{BFB14982-55D7-4FDF-81E5-E390A7304AF5}" type="sibTrans" cxnId="{93258C48-630E-474E-80DB-2C475E6B737B}">
      <dgm:prSet/>
      <dgm:spPr/>
      <dgm:t>
        <a:bodyPr/>
        <a:lstStyle/>
        <a:p>
          <a:endParaRPr lang="en-US"/>
        </a:p>
      </dgm:t>
    </dgm:pt>
    <dgm:pt modelId="{A6E21550-2BB9-45E0-A0B9-77BD0E5F35C8}">
      <dgm:prSet/>
      <dgm:spPr/>
      <dgm:t>
        <a:bodyPr/>
        <a:lstStyle/>
        <a:p>
          <a:r>
            <a:rPr lang="en-US"/>
            <a:t>Improve accuracy by minimizing false negatives (missed fraud cases)</a:t>
          </a:r>
        </a:p>
      </dgm:t>
    </dgm:pt>
    <dgm:pt modelId="{90F46CFD-35F1-439B-BEFB-C5A16720FDB0}" type="parTrans" cxnId="{E38BB65C-2C16-454D-9670-DEC6EE9180E3}">
      <dgm:prSet/>
      <dgm:spPr/>
      <dgm:t>
        <a:bodyPr/>
        <a:lstStyle/>
        <a:p>
          <a:endParaRPr lang="en-US"/>
        </a:p>
      </dgm:t>
    </dgm:pt>
    <dgm:pt modelId="{31122826-27A5-424D-8C89-50793C722FAD}" type="sibTrans" cxnId="{E38BB65C-2C16-454D-9670-DEC6EE9180E3}">
      <dgm:prSet/>
      <dgm:spPr/>
      <dgm:t>
        <a:bodyPr/>
        <a:lstStyle/>
        <a:p>
          <a:endParaRPr lang="en-US"/>
        </a:p>
      </dgm:t>
    </dgm:pt>
    <dgm:pt modelId="{5D582A2B-C726-4E5A-BA4E-46791446CDE2}">
      <dgm:prSet/>
      <dgm:spPr/>
      <dgm:t>
        <a:bodyPr/>
        <a:lstStyle/>
        <a:p>
          <a:r>
            <a:rPr lang="en-US"/>
            <a:t>Provide</a:t>
          </a:r>
        </a:p>
      </dgm:t>
    </dgm:pt>
    <dgm:pt modelId="{86838859-BB10-4663-A378-EFD1B00FACE9}" type="parTrans" cxnId="{92D1456D-69A0-4F0A-B0BE-075DABFF2DE1}">
      <dgm:prSet/>
      <dgm:spPr/>
      <dgm:t>
        <a:bodyPr/>
        <a:lstStyle/>
        <a:p>
          <a:endParaRPr lang="en-US"/>
        </a:p>
      </dgm:t>
    </dgm:pt>
    <dgm:pt modelId="{3C1E27C0-B44B-4B20-854C-C8C2A1F3233D}" type="sibTrans" cxnId="{92D1456D-69A0-4F0A-B0BE-075DABFF2DE1}">
      <dgm:prSet/>
      <dgm:spPr/>
      <dgm:t>
        <a:bodyPr/>
        <a:lstStyle/>
        <a:p>
          <a:endParaRPr lang="en-US"/>
        </a:p>
      </dgm:t>
    </dgm:pt>
    <dgm:pt modelId="{F60F9414-8851-4F45-9615-8A6F70244598}">
      <dgm:prSet/>
      <dgm:spPr/>
      <dgm:t>
        <a:bodyPr/>
        <a:lstStyle/>
        <a:p>
          <a:r>
            <a:rPr lang="en-US"/>
            <a:t>Provide a reliable model to support decision-making</a:t>
          </a:r>
        </a:p>
      </dgm:t>
    </dgm:pt>
    <dgm:pt modelId="{2E303441-6950-4E17-8D60-3CED7FE9E92A}" type="parTrans" cxnId="{1ADF36B2-5F44-40B2-8240-BE555B38B72C}">
      <dgm:prSet/>
      <dgm:spPr/>
      <dgm:t>
        <a:bodyPr/>
        <a:lstStyle/>
        <a:p>
          <a:endParaRPr lang="en-US"/>
        </a:p>
      </dgm:t>
    </dgm:pt>
    <dgm:pt modelId="{5947FA38-196F-4507-924C-A1DEA8DA4ED0}" type="sibTrans" cxnId="{1ADF36B2-5F44-40B2-8240-BE555B38B72C}">
      <dgm:prSet/>
      <dgm:spPr/>
      <dgm:t>
        <a:bodyPr/>
        <a:lstStyle/>
        <a:p>
          <a:endParaRPr lang="en-US"/>
        </a:p>
      </dgm:t>
    </dgm:pt>
    <dgm:pt modelId="{464F6FF5-D1B4-4DF3-8F18-EFAC6978DACE}" type="pres">
      <dgm:prSet presAssocID="{D130733F-23B9-4473-A2FE-D513357558D1}" presName="Name0" presStyleCnt="0">
        <dgm:presLayoutVars>
          <dgm:dir/>
          <dgm:animLvl val="lvl"/>
          <dgm:resizeHandles val="exact"/>
        </dgm:presLayoutVars>
      </dgm:prSet>
      <dgm:spPr/>
    </dgm:pt>
    <dgm:pt modelId="{6F669447-3D79-4DB9-B4D3-806582062559}" type="pres">
      <dgm:prSet presAssocID="{9133F26F-6216-4BC8-A391-D2D1662AF87A}" presName="composite" presStyleCnt="0"/>
      <dgm:spPr/>
    </dgm:pt>
    <dgm:pt modelId="{53E92356-8AAF-41A1-BD7E-326806BC027B}" type="pres">
      <dgm:prSet presAssocID="{9133F26F-6216-4BC8-A391-D2D1662AF87A}" presName="parTx" presStyleLbl="alignNode1" presStyleIdx="0" presStyleCnt="4">
        <dgm:presLayoutVars>
          <dgm:chMax val="0"/>
          <dgm:chPref val="0"/>
        </dgm:presLayoutVars>
      </dgm:prSet>
      <dgm:spPr/>
    </dgm:pt>
    <dgm:pt modelId="{AEC8B981-72CC-4E4F-82FE-F1C43CC2148D}" type="pres">
      <dgm:prSet presAssocID="{9133F26F-6216-4BC8-A391-D2D1662AF87A}" presName="desTx" presStyleLbl="alignAccFollowNode1" presStyleIdx="0" presStyleCnt="4">
        <dgm:presLayoutVars/>
      </dgm:prSet>
      <dgm:spPr/>
    </dgm:pt>
    <dgm:pt modelId="{69F91D0B-A3C6-4C0E-8CAE-4A5DACBB9DFF}" type="pres">
      <dgm:prSet presAssocID="{317BE461-D5DA-4E8B-852F-7C33AFBBE224}" presName="space" presStyleCnt="0"/>
      <dgm:spPr/>
    </dgm:pt>
    <dgm:pt modelId="{62DF0B83-0B8B-4E8B-9613-0F8D776319A9}" type="pres">
      <dgm:prSet presAssocID="{A0A351F1-B279-43C9-AFC9-084FAC0E883A}" presName="composite" presStyleCnt="0"/>
      <dgm:spPr/>
    </dgm:pt>
    <dgm:pt modelId="{F01316CE-8423-4831-93E2-78CF81DE2246}" type="pres">
      <dgm:prSet presAssocID="{A0A351F1-B279-43C9-AFC9-084FAC0E883A}" presName="parTx" presStyleLbl="alignNode1" presStyleIdx="1" presStyleCnt="4">
        <dgm:presLayoutVars>
          <dgm:chMax val="0"/>
          <dgm:chPref val="0"/>
        </dgm:presLayoutVars>
      </dgm:prSet>
      <dgm:spPr/>
    </dgm:pt>
    <dgm:pt modelId="{69E0D66B-AA05-4676-8B36-F84C62BB2D2B}" type="pres">
      <dgm:prSet presAssocID="{A0A351F1-B279-43C9-AFC9-084FAC0E883A}" presName="desTx" presStyleLbl="alignAccFollowNode1" presStyleIdx="1" presStyleCnt="4">
        <dgm:presLayoutVars/>
      </dgm:prSet>
      <dgm:spPr/>
    </dgm:pt>
    <dgm:pt modelId="{0D349922-FFEF-4CDC-97C6-DF754485B3D9}" type="pres">
      <dgm:prSet presAssocID="{C5E45EAD-5766-4CAC-870E-AFD68EC4D1E4}" presName="space" presStyleCnt="0"/>
      <dgm:spPr/>
    </dgm:pt>
    <dgm:pt modelId="{6B13BBF0-CD47-4136-96C9-4B9633801114}" type="pres">
      <dgm:prSet presAssocID="{84F7AF11-AF62-4F11-8EE9-07F59055A8CE}" presName="composite" presStyleCnt="0"/>
      <dgm:spPr/>
    </dgm:pt>
    <dgm:pt modelId="{7136B99A-5587-484D-A48B-322E658FA94A}" type="pres">
      <dgm:prSet presAssocID="{84F7AF11-AF62-4F11-8EE9-07F59055A8CE}" presName="parTx" presStyleLbl="alignNode1" presStyleIdx="2" presStyleCnt="4">
        <dgm:presLayoutVars>
          <dgm:chMax val="0"/>
          <dgm:chPref val="0"/>
        </dgm:presLayoutVars>
      </dgm:prSet>
      <dgm:spPr/>
    </dgm:pt>
    <dgm:pt modelId="{34A750C3-EC5C-413E-9469-B65A55623BFB}" type="pres">
      <dgm:prSet presAssocID="{84F7AF11-AF62-4F11-8EE9-07F59055A8CE}" presName="desTx" presStyleLbl="alignAccFollowNode1" presStyleIdx="2" presStyleCnt="4">
        <dgm:presLayoutVars/>
      </dgm:prSet>
      <dgm:spPr/>
    </dgm:pt>
    <dgm:pt modelId="{B1B5C21A-B5FE-44F2-909C-42BFD45EB9E0}" type="pres">
      <dgm:prSet presAssocID="{BFB14982-55D7-4FDF-81E5-E390A7304AF5}" presName="space" presStyleCnt="0"/>
      <dgm:spPr/>
    </dgm:pt>
    <dgm:pt modelId="{66FDA761-8C22-4F29-A815-D4C3FC904BA2}" type="pres">
      <dgm:prSet presAssocID="{5D582A2B-C726-4E5A-BA4E-46791446CDE2}" presName="composite" presStyleCnt="0"/>
      <dgm:spPr/>
    </dgm:pt>
    <dgm:pt modelId="{379167C6-5BD5-428C-9282-2AC054A55F12}" type="pres">
      <dgm:prSet presAssocID="{5D582A2B-C726-4E5A-BA4E-46791446CDE2}" presName="parTx" presStyleLbl="alignNode1" presStyleIdx="3" presStyleCnt="4">
        <dgm:presLayoutVars>
          <dgm:chMax val="0"/>
          <dgm:chPref val="0"/>
        </dgm:presLayoutVars>
      </dgm:prSet>
      <dgm:spPr/>
    </dgm:pt>
    <dgm:pt modelId="{08D65BF2-C764-401D-8F0C-B35555E7023C}" type="pres">
      <dgm:prSet presAssocID="{5D582A2B-C726-4E5A-BA4E-46791446CDE2}" presName="desTx" presStyleLbl="alignAccFollowNode1" presStyleIdx="3" presStyleCnt="4">
        <dgm:presLayoutVars/>
      </dgm:prSet>
      <dgm:spPr/>
    </dgm:pt>
  </dgm:ptLst>
  <dgm:cxnLst>
    <dgm:cxn modelId="{16155A10-2056-43A2-B88C-4748601D3CD5}" type="presOf" srcId="{5D582A2B-C726-4E5A-BA4E-46791446CDE2}" destId="{379167C6-5BD5-428C-9282-2AC054A55F12}" srcOrd="0" destOrd="0" presId="urn:microsoft.com/office/officeart/2016/7/layout/HorizontalActionList"/>
    <dgm:cxn modelId="{64791015-3EF4-4B94-8A5D-963124AB742C}" type="presOf" srcId="{D82FEFD0-4907-4680-8103-6F7EEF413D15}" destId="{69E0D66B-AA05-4676-8B36-F84C62BB2D2B}" srcOrd="0" destOrd="0" presId="urn:microsoft.com/office/officeart/2016/7/layout/HorizontalActionList"/>
    <dgm:cxn modelId="{C9CC543A-4AE8-488E-B18F-3E5A6B118EE3}" type="presOf" srcId="{D130733F-23B9-4473-A2FE-D513357558D1}" destId="{464F6FF5-D1B4-4DF3-8F18-EFAC6978DACE}" srcOrd="0" destOrd="0" presId="urn:microsoft.com/office/officeart/2016/7/layout/HorizontalActionList"/>
    <dgm:cxn modelId="{E38BB65C-2C16-454D-9670-DEC6EE9180E3}" srcId="{84F7AF11-AF62-4F11-8EE9-07F59055A8CE}" destId="{A6E21550-2BB9-45E0-A0B9-77BD0E5F35C8}" srcOrd="0" destOrd="0" parTransId="{90F46CFD-35F1-439B-BEFB-C5A16720FDB0}" sibTransId="{31122826-27A5-424D-8C89-50793C722FAD}"/>
    <dgm:cxn modelId="{136FF666-B15B-4EA5-9BA6-1DD4F826D891}" srcId="{9133F26F-6216-4BC8-A391-D2D1662AF87A}" destId="{CAF337C0-4764-4D33-AD17-AC8F2D5D8901}" srcOrd="0" destOrd="0" parTransId="{2BE0513D-3D9F-473D-8D13-43728957C5E5}" sibTransId="{5E21A702-AC3C-4009-81C6-A92A7A47E3C8}"/>
    <dgm:cxn modelId="{93258C48-630E-474E-80DB-2C475E6B737B}" srcId="{D130733F-23B9-4473-A2FE-D513357558D1}" destId="{84F7AF11-AF62-4F11-8EE9-07F59055A8CE}" srcOrd="2" destOrd="0" parTransId="{5C458063-488D-4808-8CD2-71BC5B73E41D}" sibTransId="{BFB14982-55D7-4FDF-81E5-E390A7304AF5}"/>
    <dgm:cxn modelId="{92D1456D-69A0-4F0A-B0BE-075DABFF2DE1}" srcId="{D130733F-23B9-4473-A2FE-D513357558D1}" destId="{5D582A2B-C726-4E5A-BA4E-46791446CDE2}" srcOrd="3" destOrd="0" parTransId="{86838859-BB10-4663-A378-EFD1B00FACE9}" sibTransId="{3C1E27C0-B44B-4B20-854C-C8C2A1F3233D}"/>
    <dgm:cxn modelId="{250E6F70-6F84-4D50-AFBC-407C1D7488F5}" type="presOf" srcId="{9133F26F-6216-4BC8-A391-D2D1662AF87A}" destId="{53E92356-8AAF-41A1-BD7E-326806BC027B}" srcOrd="0" destOrd="0" presId="urn:microsoft.com/office/officeart/2016/7/layout/HorizontalActionList"/>
    <dgm:cxn modelId="{6B28D350-CAE4-4ECC-9A26-0A67EA291BD4}" type="presOf" srcId="{F60F9414-8851-4F45-9615-8A6F70244598}" destId="{08D65BF2-C764-401D-8F0C-B35555E7023C}" srcOrd="0" destOrd="0" presId="urn:microsoft.com/office/officeart/2016/7/layout/HorizontalActionList"/>
    <dgm:cxn modelId="{0B0CC757-2FC0-4B08-ACD0-6402DE71E868}" type="presOf" srcId="{A0A351F1-B279-43C9-AFC9-084FAC0E883A}" destId="{F01316CE-8423-4831-93E2-78CF81DE2246}" srcOrd="0" destOrd="0" presId="urn:microsoft.com/office/officeart/2016/7/layout/HorizontalActionList"/>
    <dgm:cxn modelId="{DD06CC5A-3F5A-4C62-AD4E-8325503D3D5E}" srcId="{D130733F-23B9-4473-A2FE-D513357558D1}" destId="{A0A351F1-B279-43C9-AFC9-084FAC0E883A}" srcOrd="1" destOrd="0" parTransId="{24F686B4-6D06-4CFF-972F-776E5ABD20F6}" sibTransId="{C5E45EAD-5766-4CAC-870E-AFD68EC4D1E4}"/>
    <dgm:cxn modelId="{5F774C8D-0288-4B05-AC1F-D74E396856AD}" srcId="{D130733F-23B9-4473-A2FE-D513357558D1}" destId="{9133F26F-6216-4BC8-A391-D2D1662AF87A}" srcOrd="0" destOrd="0" parTransId="{1190C6BD-B662-483B-822E-EE91960C3BFD}" sibTransId="{317BE461-D5DA-4E8B-852F-7C33AFBBE224}"/>
    <dgm:cxn modelId="{D80CE495-D27A-4DFA-A88D-A05063E608C5}" type="presOf" srcId="{84F7AF11-AF62-4F11-8EE9-07F59055A8CE}" destId="{7136B99A-5587-484D-A48B-322E658FA94A}" srcOrd="0" destOrd="0" presId="urn:microsoft.com/office/officeart/2016/7/layout/HorizontalActionList"/>
    <dgm:cxn modelId="{7E18C7A1-F4D9-45B4-A4FF-2392123BB24A}" srcId="{A0A351F1-B279-43C9-AFC9-084FAC0E883A}" destId="{D82FEFD0-4907-4680-8103-6F7EEF413D15}" srcOrd="0" destOrd="0" parTransId="{67390FED-AF51-446B-9AFB-FD19E507E01C}" sibTransId="{78EA1F83-DFC5-485E-9B9E-A857115C3CA1}"/>
    <dgm:cxn modelId="{1ADF36B2-5F44-40B2-8240-BE555B38B72C}" srcId="{5D582A2B-C726-4E5A-BA4E-46791446CDE2}" destId="{F60F9414-8851-4F45-9615-8A6F70244598}" srcOrd="0" destOrd="0" parTransId="{2E303441-6950-4E17-8D60-3CED7FE9E92A}" sibTransId="{5947FA38-196F-4507-924C-A1DEA8DA4ED0}"/>
    <dgm:cxn modelId="{AEAAB4E7-509E-488C-8776-8A2D96C34ECE}" type="presOf" srcId="{CAF337C0-4764-4D33-AD17-AC8F2D5D8901}" destId="{AEC8B981-72CC-4E4F-82FE-F1C43CC2148D}" srcOrd="0" destOrd="0" presId="urn:microsoft.com/office/officeart/2016/7/layout/HorizontalActionList"/>
    <dgm:cxn modelId="{54B21FF4-9B1F-46E9-B8A8-2CC9CD43CCF9}" type="presOf" srcId="{A6E21550-2BB9-45E0-A0B9-77BD0E5F35C8}" destId="{34A750C3-EC5C-413E-9469-B65A55623BFB}" srcOrd="0" destOrd="0" presId="urn:microsoft.com/office/officeart/2016/7/layout/HorizontalActionList"/>
    <dgm:cxn modelId="{5A2B9552-0729-453B-83AA-00A8BE2E7D9B}" type="presParOf" srcId="{464F6FF5-D1B4-4DF3-8F18-EFAC6978DACE}" destId="{6F669447-3D79-4DB9-B4D3-806582062559}" srcOrd="0" destOrd="0" presId="urn:microsoft.com/office/officeart/2016/7/layout/HorizontalActionList"/>
    <dgm:cxn modelId="{4CCC0AC2-2856-4DBD-9D11-448752CAB6E3}" type="presParOf" srcId="{6F669447-3D79-4DB9-B4D3-806582062559}" destId="{53E92356-8AAF-41A1-BD7E-326806BC027B}" srcOrd="0" destOrd="0" presId="urn:microsoft.com/office/officeart/2016/7/layout/HorizontalActionList"/>
    <dgm:cxn modelId="{0F85DFEC-3F21-4BB6-A00C-9F1F41512D07}" type="presParOf" srcId="{6F669447-3D79-4DB9-B4D3-806582062559}" destId="{AEC8B981-72CC-4E4F-82FE-F1C43CC2148D}" srcOrd="1" destOrd="0" presId="urn:microsoft.com/office/officeart/2016/7/layout/HorizontalActionList"/>
    <dgm:cxn modelId="{16367E66-31BE-4CC3-BC02-0B87F7D2A758}" type="presParOf" srcId="{464F6FF5-D1B4-4DF3-8F18-EFAC6978DACE}" destId="{69F91D0B-A3C6-4C0E-8CAE-4A5DACBB9DFF}" srcOrd="1" destOrd="0" presId="urn:microsoft.com/office/officeart/2016/7/layout/HorizontalActionList"/>
    <dgm:cxn modelId="{37EF0AE8-EC16-4195-A206-E25A28A021DF}" type="presParOf" srcId="{464F6FF5-D1B4-4DF3-8F18-EFAC6978DACE}" destId="{62DF0B83-0B8B-4E8B-9613-0F8D776319A9}" srcOrd="2" destOrd="0" presId="urn:microsoft.com/office/officeart/2016/7/layout/HorizontalActionList"/>
    <dgm:cxn modelId="{F44101A5-DE5C-49E5-AC34-089078D4650D}" type="presParOf" srcId="{62DF0B83-0B8B-4E8B-9613-0F8D776319A9}" destId="{F01316CE-8423-4831-93E2-78CF81DE2246}" srcOrd="0" destOrd="0" presId="urn:microsoft.com/office/officeart/2016/7/layout/HorizontalActionList"/>
    <dgm:cxn modelId="{565C8ACF-2ECF-49F6-90A1-80A1C406DEFC}" type="presParOf" srcId="{62DF0B83-0B8B-4E8B-9613-0F8D776319A9}" destId="{69E0D66B-AA05-4676-8B36-F84C62BB2D2B}" srcOrd="1" destOrd="0" presId="urn:microsoft.com/office/officeart/2016/7/layout/HorizontalActionList"/>
    <dgm:cxn modelId="{C2146231-C465-4B4E-9268-A07414EF7C53}" type="presParOf" srcId="{464F6FF5-D1B4-4DF3-8F18-EFAC6978DACE}" destId="{0D349922-FFEF-4CDC-97C6-DF754485B3D9}" srcOrd="3" destOrd="0" presId="urn:microsoft.com/office/officeart/2016/7/layout/HorizontalActionList"/>
    <dgm:cxn modelId="{8392C29A-B3CE-43EC-9B1D-50D4E161A0EE}" type="presParOf" srcId="{464F6FF5-D1B4-4DF3-8F18-EFAC6978DACE}" destId="{6B13BBF0-CD47-4136-96C9-4B9633801114}" srcOrd="4" destOrd="0" presId="urn:microsoft.com/office/officeart/2016/7/layout/HorizontalActionList"/>
    <dgm:cxn modelId="{726F7A37-F84B-4DF2-93AB-08A9B777D6D4}" type="presParOf" srcId="{6B13BBF0-CD47-4136-96C9-4B9633801114}" destId="{7136B99A-5587-484D-A48B-322E658FA94A}" srcOrd="0" destOrd="0" presId="urn:microsoft.com/office/officeart/2016/7/layout/HorizontalActionList"/>
    <dgm:cxn modelId="{99ACB32E-BBCD-48E7-AC75-EB579B06B63A}" type="presParOf" srcId="{6B13BBF0-CD47-4136-96C9-4B9633801114}" destId="{34A750C3-EC5C-413E-9469-B65A55623BFB}" srcOrd="1" destOrd="0" presId="urn:microsoft.com/office/officeart/2016/7/layout/HorizontalActionList"/>
    <dgm:cxn modelId="{3AC28E26-9375-49FF-ADD2-1589324389FA}" type="presParOf" srcId="{464F6FF5-D1B4-4DF3-8F18-EFAC6978DACE}" destId="{B1B5C21A-B5FE-44F2-909C-42BFD45EB9E0}" srcOrd="5" destOrd="0" presId="urn:microsoft.com/office/officeart/2016/7/layout/HorizontalActionList"/>
    <dgm:cxn modelId="{239141DB-82F2-4B33-8D37-526854EA0BEE}" type="presParOf" srcId="{464F6FF5-D1B4-4DF3-8F18-EFAC6978DACE}" destId="{66FDA761-8C22-4F29-A815-D4C3FC904BA2}" srcOrd="6" destOrd="0" presId="urn:microsoft.com/office/officeart/2016/7/layout/HorizontalActionList"/>
    <dgm:cxn modelId="{A91E2878-D1A6-4D27-A56A-09192AC6FA4A}" type="presParOf" srcId="{66FDA761-8C22-4F29-A815-D4C3FC904BA2}" destId="{379167C6-5BD5-428C-9282-2AC054A55F12}" srcOrd="0" destOrd="0" presId="urn:microsoft.com/office/officeart/2016/7/layout/HorizontalActionList"/>
    <dgm:cxn modelId="{64FE0352-154C-42EE-A71E-DE5A89536F21}" type="presParOf" srcId="{66FDA761-8C22-4F29-A815-D4C3FC904BA2}" destId="{08D65BF2-C764-401D-8F0C-B35555E7023C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AE390F-95ED-4415-8872-14133F8A29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6C9F205-30FB-45CA-B285-0C78940B8EB5}">
      <dgm:prSet/>
      <dgm:spPr/>
      <dgm:t>
        <a:bodyPr/>
        <a:lstStyle/>
        <a:p>
          <a:r>
            <a:rPr lang="en-US"/>
            <a:t>We designed a data driven model that identifies high risk providers </a:t>
          </a:r>
        </a:p>
      </dgm:t>
    </dgm:pt>
    <dgm:pt modelId="{E2F65207-475B-400F-A6B3-CAF5690437CA}" type="parTrans" cxnId="{5347A0FC-72B1-40DF-A729-189D39FD8FD2}">
      <dgm:prSet/>
      <dgm:spPr/>
      <dgm:t>
        <a:bodyPr/>
        <a:lstStyle/>
        <a:p>
          <a:endParaRPr lang="en-US"/>
        </a:p>
      </dgm:t>
    </dgm:pt>
    <dgm:pt modelId="{275DD66A-8898-41AB-830C-8010720C3F63}" type="sibTrans" cxnId="{5347A0FC-72B1-40DF-A729-189D39FD8FD2}">
      <dgm:prSet/>
      <dgm:spPr/>
      <dgm:t>
        <a:bodyPr/>
        <a:lstStyle/>
        <a:p>
          <a:endParaRPr lang="en-US"/>
        </a:p>
      </dgm:t>
    </dgm:pt>
    <dgm:pt modelId="{5A22EA8E-70B9-4AF1-A11A-6BD1D95B5472}">
      <dgm:prSet/>
      <dgm:spPr/>
      <dgm:t>
        <a:bodyPr/>
        <a:lstStyle/>
        <a:p>
          <a:r>
            <a:rPr lang="en-US"/>
            <a:t>It covers all types of healthcare fraud and minimizes false positives</a:t>
          </a:r>
        </a:p>
      </dgm:t>
    </dgm:pt>
    <dgm:pt modelId="{5C8D10E6-E403-4B2A-B75E-DFFD17186BA2}" type="parTrans" cxnId="{A224FE85-917A-4C83-A719-B30255712592}">
      <dgm:prSet/>
      <dgm:spPr/>
      <dgm:t>
        <a:bodyPr/>
        <a:lstStyle/>
        <a:p>
          <a:endParaRPr lang="en-US"/>
        </a:p>
      </dgm:t>
    </dgm:pt>
    <dgm:pt modelId="{A75398CF-6C14-4414-9930-3C7C17C3EA35}" type="sibTrans" cxnId="{A224FE85-917A-4C83-A719-B30255712592}">
      <dgm:prSet/>
      <dgm:spPr/>
      <dgm:t>
        <a:bodyPr/>
        <a:lstStyle/>
        <a:p>
          <a:endParaRPr lang="en-US"/>
        </a:p>
      </dgm:t>
    </dgm:pt>
    <dgm:pt modelId="{12E41C1A-B87F-4185-AF3B-2FABF9DBEA9B}" type="pres">
      <dgm:prSet presAssocID="{E8AE390F-95ED-4415-8872-14133F8A2996}" presName="root" presStyleCnt="0">
        <dgm:presLayoutVars>
          <dgm:dir/>
          <dgm:resizeHandles val="exact"/>
        </dgm:presLayoutVars>
      </dgm:prSet>
      <dgm:spPr/>
    </dgm:pt>
    <dgm:pt modelId="{6F822BC5-7DE3-42BB-AEE9-4A9C7B752DBB}" type="pres">
      <dgm:prSet presAssocID="{26C9F205-30FB-45CA-B285-0C78940B8EB5}" presName="compNode" presStyleCnt="0"/>
      <dgm:spPr/>
    </dgm:pt>
    <dgm:pt modelId="{9641C3B3-AB23-4075-82F4-130B4A5FE2F9}" type="pres">
      <dgm:prSet presAssocID="{26C9F205-30FB-45CA-B285-0C78940B8EB5}" presName="bgRect" presStyleLbl="bgShp" presStyleIdx="0" presStyleCnt="2"/>
      <dgm:spPr/>
    </dgm:pt>
    <dgm:pt modelId="{9929C36D-DC29-4543-B6E2-4E3D2499FB87}" type="pres">
      <dgm:prSet presAssocID="{26C9F205-30FB-45CA-B285-0C78940B8E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EBF497-BF2D-4DDD-BA2B-A16E954C3478}" type="pres">
      <dgm:prSet presAssocID="{26C9F205-30FB-45CA-B285-0C78940B8EB5}" presName="spaceRect" presStyleCnt="0"/>
      <dgm:spPr/>
    </dgm:pt>
    <dgm:pt modelId="{F99BC345-A171-4E8C-8F58-CB0B91EFAD21}" type="pres">
      <dgm:prSet presAssocID="{26C9F205-30FB-45CA-B285-0C78940B8EB5}" presName="parTx" presStyleLbl="revTx" presStyleIdx="0" presStyleCnt="2">
        <dgm:presLayoutVars>
          <dgm:chMax val="0"/>
          <dgm:chPref val="0"/>
        </dgm:presLayoutVars>
      </dgm:prSet>
      <dgm:spPr/>
    </dgm:pt>
    <dgm:pt modelId="{0168B752-C73D-4E49-A10F-AB738F817F82}" type="pres">
      <dgm:prSet presAssocID="{275DD66A-8898-41AB-830C-8010720C3F63}" presName="sibTrans" presStyleCnt="0"/>
      <dgm:spPr/>
    </dgm:pt>
    <dgm:pt modelId="{6BA3A18A-5EC8-49A6-B848-FB3D7A2E04BE}" type="pres">
      <dgm:prSet presAssocID="{5A22EA8E-70B9-4AF1-A11A-6BD1D95B5472}" presName="compNode" presStyleCnt="0"/>
      <dgm:spPr/>
    </dgm:pt>
    <dgm:pt modelId="{EC7F17FC-3A02-44E6-B5F5-6C232CC62851}" type="pres">
      <dgm:prSet presAssocID="{5A22EA8E-70B9-4AF1-A11A-6BD1D95B5472}" presName="bgRect" presStyleLbl="bgShp" presStyleIdx="1" presStyleCnt="2"/>
      <dgm:spPr/>
    </dgm:pt>
    <dgm:pt modelId="{D770BFE5-F566-44F3-ABCB-9E546429E05A}" type="pres">
      <dgm:prSet presAssocID="{5A22EA8E-70B9-4AF1-A11A-6BD1D95B54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730A1D10-C51D-4E98-ABAB-0BF7D36B67FD}" type="pres">
      <dgm:prSet presAssocID="{5A22EA8E-70B9-4AF1-A11A-6BD1D95B5472}" presName="spaceRect" presStyleCnt="0"/>
      <dgm:spPr/>
    </dgm:pt>
    <dgm:pt modelId="{D1CC1A45-4EBC-432C-88D8-1F76350FF884}" type="pres">
      <dgm:prSet presAssocID="{5A22EA8E-70B9-4AF1-A11A-6BD1D95B54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E3F4226-F1AA-41E4-85F6-BFCD39F9DBED}" type="presOf" srcId="{26C9F205-30FB-45CA-B285-0C78940B8EB5}" destId="{F99BC345-A171-4E8C-8F58-CB0B91EFAD21}" srcOrd="0" destOrd="0" presId="urn:microsoft.com/office/officeart/2018/2/layout/IconVerticalSolidList"/>
    <dgm:cxn modelId="{A224FE85-917A-4C83-A719-B30255712592}" srcId="{E8AE390F-95ED-4415-8872-14133F8A2996}" destId="{5A22EA8E-70B9-4AF1-A11A-6BD1D95B5472}" srcOrd="1" destOrd="0" parTransId="{5C8D10E6-E403-4B2A-B75E-DFFD17186BA2}" sibTransId="{A75398CF-6C14-4414-9930-3C7C17C3EA35}"/>
    <dgm:cxn modelId="{2D6E82B0-0C61-4E14-B9E5-26A2A701D93C}" type="presOf" srcId="{E8AE390F-95ED-4415-8872-14133F8A2996}" destId="{12E41C1A-B87F-4185-AF3B-2FABF9DBEA9B}" srcOrd="0" destOrd="0" presId="urn:microsoft.com/office/officeart/2018/2/layout/IconVerticalSolidList"/>
    <dgm:cxn modelId="{F6B6F6F8-D333-43E1-8EAD-5FC1FA255DA1}" type="presOf" srcId="{5A22EA8E-70B9-4AF1-A11A-6BD1D95B5472}" destId="{D1CC1A45-4EBC-432C-88D8-1F76350FF884}" srcOrd="0" destOrd="0" presId="urn:microsoft.com/office/officeart/2018/2/layout/IconVerticalSolidList"/>
    <dgm:cxn modelId="{5347A0FC-72B1-40DF-A729-189D39FD8FD2}" srcId="{E8AE390F-95ED-4415-8872-14133F8A2996}" destId="{26C9F205-30FB-45CA-B285-0C78940B8EB5}" srcOrd="0" destOrd="0" parTransId="{E2F65207-475B-400F-A6B3-CAF5690437CA}" sibTransId="{275DD66A-8898-41AB-830C-8010720C3F63}"/>
    <dgm:cxn modelId="{0E6ABCF6-737C-4578-A7A4-77002DE8B3A4}" type="presParOf" srcId="{12E41C1A-B87F-4185-AF3B-2FABF9DBEA9B}" destId="{6F822BC5-7DE3-42BB-AEE9-4A9C7B752DBB}" srcOrd="0" destOrd="0" presId="urn:microsoft.com/office/officeart/2018/2/layout/IconVerticalSolidList"/>
    <dgm:cxn modelId="{5CE4412E-27A6-4FC6-98C6-1822B08B50EC}" type="presParOf" srcId="{6F822BC5-7DE3-42BB-AEE9-4A9C7B752DBB}" destId="{9641C3B3-AB23-4075-82F4-130B4A5FE2F9}" srcOrd="0" destOrd="0" presId="urn:microsoft.com/office/officeart/2018/2/layout/IconVerticalSolidList"/>
    <dgm:cxn modelId="{ECCD0F74-287F-432F-89F3-9D986CFBD0C5}" type="presParOf" srcId="{6F822BC5-7DE3-42BB-AEE9-4A9C7B752DBB}" destId="{9929C36D-DC29-4543-B6E2-4E3D2499FB87}" srcOrd="1" destOrd="0" presId="urn:microsoft.com/office/officeart/2018/2/layout/IconVerticalSolidList"/>
    <dgm:cxn modelId="{84426AD8-26C6-4FFE-AE1E-BC10DAB1144C}" type="presParOf" srcId="{6F822BC5-7DE3-42BB-AEE9-4A9C7B752DBB}" destId="{A2EBF497-BF2D-4DDD-BA2B-A16E954C3478}" srcOrd="2" destOrd="0" presId="urn:microsoft.com/office/officeart/2018/2/layout/IconVerticalSolidList"/>
    <dgm:cxn modelId="{96F29704-7A25-4D36-AC73-E4B978A7E40A}" type="presParOf" srcId="{6F822BC5-7DE3-42BB-AEE9-4A9C7B752DBB}" destId="{F99BC345-A171-4E8C-8F58-CB0B91EFAD21}" srcOrd="3" destOrd="0" presId="urn:microsoft.com/office/officeart/2018/2/layout/IconVerticalSolidList"/>
    <dgm:cxn modelId="{F7D6B7BA-9933-4D4C-BB24-55851F852947}" type="presParOf" srcId="{12E41C1A-B87F-4185-AF3B-2FABF9DBEA9B}" destId="{0168B752-C73D-4E49-A10F-AB738F817F82}" srcOrd="1" destOrd="0" presId="urn:microsoft.com/office/officeart/2018/2/layout/IconVerticalSolidList"/>
    <dgm:cxn modelId="{F5717574-9597-41C0-B1E0-3037F1DBEEFA}" type="presParOf" srcId="{12E41C1A-B87F-4185-AF3B-2FABF9DBEA9B}" destId="{6BA3A18A-5EC8-49A6-B848-FB3D7A2E04BE}" srcOrd="2" destOrd="0" presId="urn:microsoft.com/office/officeart/2018/2/layout/IconVerticalSolidList"/>
    <dgm:cxn modelId="{1EBA08A6-D7BF-42D6-9094-380E94F06E0F}" type="presParOf" srcId="{6BA3A18A-5EC8-49A6-B848-FB3D7A2E04BE}" destId="{EC7F17FC-3A02-44E6-B5F5-6C232CC62851}" srcOrd="0" destOrd="0" presId="urn:microsoft.com/office/officeart/2018/2/layout/IconVerticalSolidList"/>
    <dgm:cxn modelId="{FEAC6282-4C76-4930-80E7-0461796EADD3}" type="presParOf" srcId="{6BA3A18A-5EC8-49A6-B848-FB3D7A2E04BE}" destId="{D770BFE5-F566-44F3-ABCB-9E546429E05A}" srcOrd="1" destOrd="0" presId="urn:microsoft.com/office/officeart/2018/2/layout/IconVerticalSolidList"/>
    <dgm:cxn modelId="{737904D8-55EB-4B2F-A023-57291A9A4CCA}" type="presParOf" srcId="{6BA3A18A-5EC8-49A6-B848-FB3D7A2E04BE}" destId="{730A1D10-C51D-4E98-ABAB-0BF7D36B67FD}" srcOrd="2" destOrd="0" presId="urn:microsoft.com/office/officeart/2018/2/layout/IconVerticalSolidList"/>
    <dgm:cxn modelId="{4ED05978-EDA8-4CEA-90B2-28D803AFE3FA}" type="presParOf" srcId="{6BA3A18A-5EC8-49A6-B848-FB3D7A2E04BE}" destId="{D1CC1A45-4EBC-432C-88D8-1F76350FF8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2DF50A-44BB-4525-A5D9-6EA94858B95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F2AAC97-587B-4DFA-A23D-ABA15E14677D}">
      <dgm:prSet/>
      <dgm:spPr/>
      <dgm:t>
        <a:bodyPr/>
        <a:lstStyle/>
        <a:p>
          <a:r>
            <a:rPr lang="en-US" b="1"/>
            <a:t>Random Forest </a:t>
          </a:r>
          <a:r>
            <a:rPr lang="en-US"/>
            <a:t>: Ensemble of decision trees using bagging and feature randomness. Good baseline for tabular data.</a:t>
          </a:r>
        </a:p>
      </dgm:t>
    </dgm:pt>
    <dgm:pt modelId="{B66C6283-C75A-4E3F-8199-AC1F5B139CC0}" type="parTrans" cxnId="{78FB40AE-C9B4-447A-9061-F8D957015985}">
      <dgm:prSet/>
      <dgm:spPr/>
      <dgm:t>
        <a:bodyPr/>
        <a:lstStyle/>
        <a:p>
          <a:endParaRPr lang="en-US"/>
        </a:p>
      </dgm:t>
    </dgm:pt>
    <dgm:pt modelId="{900E8CE3-1E18-45DA-AC7B-3DA702FBD051}" type="sibTrans" cxnId="{78FB40AE-C9B4-447A-9061-F8D957015985}">
      <dgm:prSet/>
      <dgm:spPr/>
      <dgm:t>
        <a:bodyPr/>
        <a:lstStyle/>
        <a:p>
          <a:endParaRPr lang="en-US"/>
        </a:p>
      </dgm:t>
    </dgm:pt>
    <dgm:pt modelId="{4368D6DF-584E-4043-B398-3D56D577720A}">
      <dgm:prSet/>
      <dgm:spPr/>
      <dgm:t>
        <a:bodyPr/>
        <a:lstStyle/>
        <a:p>
          <a:r>
            <a:rPr lang="en-US" b="1"/>
            <a:t>XGBoost </a:t>
          </a:r>
          <a:r>
            <a:rPr lang="en-US"/>
            <a:t>: Gradient-boosted trees optimized for speed and regularization. Strong predictive power on structured data.</a:t>
          </a:r>
        </a:p>
      </dgm:t>
    </dgm:pt>
    <dgm:pt modelId="{AA7C787B-CD37-4925-89F1-8720E330772E}" type="parTrans" cxnId="{57685765-EF97-4CA9-9B22-2BBA3E8B9A20}">
      <dgm:prSet/>
      <dgm:spPr/>
      <dgm:t>
        <a:bodyPr/>
        <a:lstStyle/>
        <a:p>
          <a:endParaRPr lang="en-US"/>
        </a:p>
      </dgm:t>
    </dgm:pt>
    <dgm:pt modelId="{A4095DB1-3ADC-4847-BF1C-C95364996C8E}" type="sibTrans" cxnId="{57685765-EF97-4CA9-9B22-2BBA3E8B9A20}">
      <dgm:prSet/>
      <dgm:spPr/>
      <dgm:t>
        <a:bodyPr/>
        <a:lstStyle/>
        <a:p>
          <a:endParaRPr lang="en-US"/>
        </a:p>
      </dgm:t>
    </dgm:pt>
    <dgm:pt modelId="{4F23B2FD-E5B8-4BE5-9994-8F72A76A9E8D}">
      <dgm:prSet/>
      <dgm:spPr/>
      <dgm:t>
        <a:bodyPr/>
        <a:lstStyle/>
        <a:p>
          <a:r>
            <a:rPr lang="en-US" b="1"/>
            <a:t>Logistic Regression </a:t>
          </a:r>
          <a:r>
            <a:rPr lang="en-US"/>
            <a:t>: Linear probabilistic model; interpretable baseline.</a:t>
          </a:r>
        </a:p>
      </dgm:t>
    </dgm:pt>
    <dgm:pt modelId="{CF9F4056-B9E7-46DA-84DC-A382996251B9}" type="parTrans" cxnId="{CD97F942-2E54-43EC-B095-E5887701B00E}">
      <dgm:prSet/>
      <dgm:spPr/>
      <dgm:t>
        <a:bodyPr/>
        <a:lstStyle/>
        <a:p>
          <a:endParaRPr lang="en-US"/>
        </a:p>
      </dgm:t>
    </dgm:pt>
    <dgm:pt modelId="{677F8168-A03F-46B9-8A74-E0B24B521AC9}" type="sibTrans" cxnId="{CD97F942-2E54-43EC-B095-E5887701B00E}">
      <dgm:prSet/>
      <dgm:spPr/>
      <dgm:t>
        <a:bodyPr/>
        <a:lstStyle/>
        <a:p>
          <a:endParaRPr lang="en-US"/>
        </a:p>
      </dgm:t>
    </dgm:pt>
    <dgm:pt modelId="{4E821FBC-F657-41EC-BF04-97F40CA2AD69}">
      <dgm:prSet/>
      <dgm:spPr/>
      <dgm:t>
        <a:bodyPr/>
        <a:lstStyle/>
        <a:p>
          <a:r>
            <a:rPr lang="en-US" b="1"/>
            <a:t>Gradient Boosting </a:t>
          </a:r>
          <a:r>
            <a:rPr lang="en-US"/>
            <a:t>: Traditional gradient boosting (scikit-learn) used as an additional ensemble variant.</a:t>
          </a:r>
        </a:p>
      </dgm:t>
    </dgm:pt>
    <dgm:pt modelId="{F81C22AA-13DA-4AE6-895D-D4786725D10B}" type="parTrans" cxnId="{32EEE9FD-B5EB-4A5C-8096-66C1087F76B6}">
      <dgm:prSet/>
      <dgm:spPr/>
      <dgm:t>
        <a:bodyPr/>
        <a:lstStyle/>
        <a:p>
          <a:endParaRPr lang="en-US"/>
        </a:p>
      </dgm:t>
    </dgm:pt>
    <dgm:pt modelId="{5E73BABC-FB07-438B-98BB-1CADF386AFA0}" type="sibTrans" cxnId="{32EEE9FD-B5EB-4A5C-8096-66C1087F76B6}">
      <dgm:prSet/>
      <dgm:spPr/>
      <dgm:t>
        <a:bodyPr/>
        <a:lstStyle/>
        <a:p>
          <a:endParaRPr lang="en-US"/>
        </a:p>
      </dgm:t>
    </dgm:pt>
    <dgm:pt modelId="{514A827F-0C1E-472E-A12C-5667ED81D65C}" type="pres">
      <dgm:prSet presAssocID="{E52DF50A-44BB-4525-A5D9-6EA94858B956}" presName="root" presStyleCnt="0">
        <dgm:presLayoutVars>
          <dgm:dir/>
          <dgm:resizeHandles val="exact"/>
        </dgm:presLayoutVars>
      </dgm:prSet>
      <dgm:spPr/>
    </dgm:pt>
    <dgm:pt modelId="{1FFDD052-CA2D-4B45-BD18-55C81CE516B0}" type="pres">
      <dgm:prSet presAssocID="{E52DF50A-44BB-4525-A5D9-6EA94858B956}" presName="container" presStyleCnt="0">
        <dgm:presLayoutVars>
          <dgm:dir/>
          <dgm:resizeHandles val="exact"/>
        </dgm:presLayoutVars>
      </dgm:prSet>
      <dgm:spPr/>
    </dgm:pt>
    <dgm:pt modelId="{EE9E89F3-BCAE-4136-AC5E-B806A90FA633}" type="pres">
      <dgm:prSet presAssocID="{1F2AAC97-587B-4DFA-A23D-ABA15E14677D}" presName="compNode" presStyleCnt="0"/>
      <dgm:spPr/>
    </dgm:pt>
    <dgm:pt modelId="{5D7ED921-3AD1-4058-9B69-074F58FC2423}" type="pres">
      <dgm:prSet presAssocID="{1F2AAC97-587B-4DFA-A23D-ABA15E14677D}" presName="iconBgRect" presStyleLbl="bgShp" presStyleIdx="0" presStyleCnt="4"/>
      <dgm:spPr/>
    </dgm:pt>
    <dgm:pt modelId="{80B6CF22-F77F-49AB-8866-29CA60ECB878}" type="pres">
      <dgm:prSet presAssocID="{1F2AAC97-587B-4DFA-A23D-ABA15E14677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7834936D-2C4A-4E82-B9E1-498DFB1ACFE2}" type="pres">
      <dgm:prSet presAssocID="{1F2AAC97-587B-4DFA-A23D-ABA15E14677D}" presName="spaceRect" presStyleCnt="0"/>
      <dgm:spPr/>
    </dgm:pt>
    <dgm:pt modelId="{04EC404F-E1B9-4938-A331-BCED41B3983F}" type="pres">
      <dgm:prSet presAssocID="{1F2AAC97-587B-4DFA-A23D-ABA15E14677D}" presName="textRect" presStyleLbl="revTx" presStyleIdx="0" presStyleCnt="4">
        <dgm:presLayoutVars>
          <dgm:chMax val="1"/>
          <dgm:chPref val="1"/>
        </dgm:presLayoutVars>
      </dgm:prSet>
      <dgm:spPr/>
    </dgm:pt>
    <dgm:pt modelId="{BD919BA5-F6D5-43A7-A07F-2E0851362A87}" type="pres">
      <dgm:prSet presAssocID="{900E8CE3-1E18-45DA-AC7B-3DA702FBD051}" presName="sibTrans" presStyleLbl="sibTrans2D1" presStyleIdx="0" presStyleCnt="0"/>
      <dgm:spPr/>
    </dgm:pt>
    <dgm:pt modelId="{C5B9DDE1-1A00-41A6-99E0-097EAB50623F}" type="pres">
      <dgm:prSet presAssocID="{4368D6DF-584E-4043-B398-3D56D577720A}" presName="compNode" presStyleCnt="0"/>
      <dgm:spPr/>
    </dgm:pt>
    <dgm:pt modelId="{72D72033-280F-4AF0-B5C0-F553474F7114}" type="pres">
      <dgm:prSet presAssocID="{4368D6DF-584E-4043-B398-3D56D577720A}" presName="iconBgRect" presStyleLbl="bgShp" presStyleIdx="1" presStyleCnt="4"/>
      <dgm:spPr/>
    </dgm:pt>
    <dgm:pt modelId="{FCB8B4AC-CF4A-4A49-B3F7-1EF41EBE13CA}" type="pres">
      <dgm:prSet presAssocID="{4368D6DF-584E-4043-B398-3D56D57772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0E408CA-18E5-411E-8E05-2F399E56683B}" type="pres">
      <dgm:prSet presAssocID="{4368D6DF-584E-4043-B398-3D56D577720A}" presName="spaceRect" presStyleCnt="0"/>
      <dgm:spPr/>
    </dgm:pt>
    <dgm:pt modelId="{4F8D5D39-BDBD-4CC9-BFE9-237CEC78159B}" type="pres">
      <dgm:prSet presAssocID="{4368D6DF-584E-4043-B398-3D56D577720A}" presName="textRect" presStyleLbl="revTx" presStyleIdx="1" presStyleCnt="4">
        <dgm:presLayoutVars>
          <dgm:chMax val="1"/>
          <dgm:chPref val="1"/>
        </dgm:presLayoutVars>
      </dgm:prSet>
      <dgm:spPr/>
    </dgm:pt>
    <dgm:pt modelId="{2049659A-6BA3-4674-B1C5-CD6E3E6C0EC3}" type="pres">
      <dgm:prSet presAssocID="{A4095DB1-3ADC-4847-BF1C-C95364996C8E}" presName="sibTrans" presStyleLbl="sibTrans2D1" presStyleIdx="0" presStyleCnt="0"/>
      <dgm:spPr/>
    </dgm:pt>
    <dgm:pt modelId="{E5AF8D25-E83A-457C-AA15-7EBE0F7AAFDA}" type="pres">
      <dgm:prSet presAssocID="{4F23B2FD-E5B8-4BE5-9994-8F72A76A9E8D}" presName="compNode" presStyleCnt="0"/>
      <dgm:spPr/>
    </dgm:pt>
    <dgm:pt modelId="{5C15A749-9881-4E52-9279-6780D2C13B77}" type="pres">
      <dgm:prSet presAssocID="{4F23B2FD-E5B8-4BE5-9994-8F72A76A9E8D}" presName="iconBgRect" presStyleLbl="bgShp" presStyleIdx="2" presStyleCnt="4"/>
      <dgm:spPr/>
    </dgm:pt>
    <dgm:pt modelId="{7560EBC8-4207-406E-BC7F-A755A87FDE19}" type="pres">
      <dgm:prSet presAssocID="{4F23B2FD-E5B8-4BE5-9994-8F72A76A9E8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E0E4677-8003-4DC0-8470-F5D20F2156B8}" type="pres">
      <dgm:prSet presAssocID="{4F23B2FD-E5B8-4BE5-9994-8F72A76A9E8D}" presName="spaceRect" presStyleCnt="0"/>
      <dgm:spPr/>
    </dgm:pt>
    <dgm:pt modelId="{703B3CCD-7A81-4EBF-93C0-6C204F55F5BC}" type="pres">
      <dgm:prSet presAssocID="{4F23B2FD-E5B8-4BE5-9994-8F72A76A9E8D}" presName="textRect" presStyleLbl="revTx" presStyleIdx="2" presStyleCnt="4">
        <dgm:presLayoutVars>
          <dgm:chMax val="1"/>
          <dgm:chPref val="1"/>
        </dgm:presLayoutVars>
      </dgm:prSet>
      <dgm:spPr/>
    </dgm:pt>
    <dgm:pt modelId="{A0429D81-AD23-4A9C-9257-216D5A928FA3}" type="pres">
      <dgm:prSet presAssocID="{677F8168-A03F-46B9-8A74-E0B24B521AC9}" presName="sibTrans" presStyleLbl="sibTrans2D1" presStyleIdx="0" presStyleCnt="0"/>
      <dgm:spPr/>
    </dgm:pt>
    <dgm:pt modelId="{EC2D351D-A2EB-4716-99D8-A81D0944A2D1}" type="pres">
      <dgm:prSet presAssocID="{4E821FBC-F657-41EC-BF04-97F40CA2AD69}" presName="compNode" presStyleCnt="0"/>
      <dgm:spPr/>
    </dgm:pt>
    <dgm:pt modelId="{B40B3351-3FE2-4A60-A3CD-501AE7F4D11B}" type="pres">
      <dgm:prSet presAssocID="{4E821FBC-F657-41EC-BF04-97F40CA2AD69}" presName="iconBgRect" presStyleLbl="bgShp" presStyleIdx="3" presStyleCnt="4"/>
      <dgm:spPr/>
    </dgm:pt>
    <dgm:pt modelId="{4A312E5A-210D-409E-852A-4C121D9C01A3}" type="pres">
      <dgm:prSet presAssocID="{4E821FBC-F657-41EC-BF04-97F40CA2AD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F6055FFD-04B4-4FBA-9F54-45A1A3F517A9}" type="pres">
      <dgm:prSet presAssocID="{4E821FBC-F657-41EC-BF04-97F40CA2AD69}" presName="spaceRect" presStyleCnt="0"/>
      <dgm:spPr/>
    </dgm:pt>
    <dgm:pt modelId="{9E02F900-40D0-404B-A636-BBDE4BB3A8CC}" type="pres">
      <dgm:prSet presAssocID="{4E821FBC-F657-41EC-BF04-97F40CA2AD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9394A00-78B5-4E58-987F-7632D3F2F5BB}" type="presOf" srcId="{4F23B2FD-E5B8-4BE5-9994-8F72A76A9E8D}" destId="{703B3CCD-7A81-4EBF-93C0-6C204F55F5BC}" srcOrd="0" destOrd="0" presId="urn:microsoft.com/office/officeart/2018/2/layout/IconCircleList"/>
    <dgm:cxn modelId="{F1D20A0A-0DCF-4A47-B466-18CE1C6FB43F}" type="presOf" srcId="{1F2AAC97-587B-4DFA-A23D-ABA15E14677D}" destId="{04EC404F-E1B9-4938-A331-BCED41B3983F}" srcOrd="0" destOrd="0" presId="urn:microsoft.com/office/officeart/2018/2/layout/IconCircleList"/>
    <dgm:cxn modelId="{CD97F942-2E54-43EC-B095-E5887701B00E}" srcId="{E52DF50A-44BB-4525-A5D9-6EA94858B956}" destId="{4F23B2FD-E5B8-4BE5-9994-8F72A76A9E8D}" srcOrd="2" destOrd="0" parTransId="{CF9F4056-B9E7-46DA-84DC-A382996251B9}" sibTransId="{677F8168-A03F-46B9-8A74-E0B24B521AC9}"/>
    <dgm:cxn modelId="{57685765-EF97-4CA9-9B22-2BBA3E8B9A20}" srcId="{E52DF50A-44BB-4525-A5D9-6EA94858B956}" destId="{4368D6DF-584E-4043-B398-3D56D577720A}" srcOrd="1" destOrd="0" parTransId="{AA7C787B-CD37-4925-89F1-8720E330772E}" sibTransId="{A4095DB1-3ADC-4847-BF1C-C95364996C8E}"/>
    <dgm:cxn modelId="{8ACCF269-4A2D-4C67-8470-DBC3EDB40280}" type="presOf" srcId="{4368D6DF-584E-4043-B398-3D56D577720A}" destId="{4F8D5D39-BDBD-4CC9-BFE9-237CEC78159B}" srcOrd="0" destOrd="0" presId="urn:microsoft.com/office/officeart/2018/2/layout/IconCircleList"/>
    <dgm:cxn modelId="{0A1C4F51-7731-4774-96A9-B19FA608DD02}" type="presOf" srcId="{677F8168-A03F-46B9-8A74-E0B24B521AC9}" destId="{A0429D81-AD23-4A9C-9257-216D5A928FA3}" srcOrd="0" destOrd="0" presId="urn:microsoft.com/office/officeart/2018/2/layout/IconCircleList"/>
    <dgm:cxn modelId="{B592EF71-35E2-402E-AF2B-70A951143F3F}" type="presOf" srcId="{A4095DB1-3ADC-4847-BF1C-C95364996C8E}" destId="{2049659A-6BA3-4674-B1C5-CD6E3E6C0EC3}" srcOrd="0" destOrd="0" presId="urn:microsoft.com/office/officeart/2018/2/layout/IconCircleList"/>
    <dgm:cxn modelId="{E2466BAA-91E8-4122-9FC3-95895AEFC33E}" type="presOf" srcId="{900E8CE3-1E18-45DA-AC7B-3DA702FBD051}" destId="{BD919BA5-F6D5-43A7-A07F-2E0851362A87}" srcOrd="0" destOrd="0" presId="urn:microsoft.com/office/officeart/2018/2/layout/IconCircleList"/>
    <dgm:cxn modelId="{608234AB-A5E3-4D35-8369-BAC43DBD1CE7}" type="presOf" srcId="{E52DF50A-44BB-4525-A5D9-6EA94858B956}" destId="{514A827F-0C1E-472E-A12C-5667ED81D65C}" srcOrd="0" destOrd="0" presId="urn:microsoft.com/office/officeart/2018/2/layout/IconCircleList"/>
    <dgm:cxn modelId="{78FB40AE-C9B4-447A-9061-F8D957015985}" srcId="{E52DF50A-44BB-4525-A5D9-6EA94858B956}" destId="{1F2AAC97-587B-4DFA-A23D-ABA15E14677D}" srcOrd="0" destOrd="0" parTransId="{B66C6283-C75A-4E3F-8199-AC1F5B139CC0}" sibTransId="{900E8CE3-1E18-45DA-AC7B-3DA702FBD051}"/>
    <dgm:cxn modelId="{C9B5FCBB-D65C-41B9-BF42-7E3449C591A6}" type="presOf" srcId="{4E821FBC-F657-41EC-BF04-97F40CA2AD69}" destId="{9E02F900-40D0-404B-A636-BBDE4BB3A8CC}" srcOrd="0" destOrd="0" presId="urn:microsoft.com/office/officeart/2018/2/layout/IconCircleList"/>
    <dgm:cxn modelId="{32EEE9FD-B5EB-4A5C-8096-66C1087F76B6}" srcId="{E52DF50A-44BB-4525-A5D9-6EA94858B956}" destId="{4E821FBC-F657-41EC-BF04-97F40CA2AD69}" srcOrd="3" destOrd="0" parTransId="{F81C22AA-13DA-4AE6-895D-D4786725D10B}" sibTransId="{5E73BABC-FB07-438B-98BB-1CADF386AFA0}"/>
    <dgm:cxn modelId="{244AFF97-CD25-4795-9C08-158DAFE8377B}" type="presParOf" srcId="{514A827F-0C1E-472E-A12C-5667ED81D65C}" destId="{1FFDD052-CA2D-4B45-BD18-55C81CE516B0}" srcOrd="0" destOrd="0" presId="urn:microsoft.com/office/officeart/2018/2/layout/IconCircleList"/>
    <dgm:cxn modelId="{72507EBA-C531-4F1D-99A9-AA6775FAF75B}" type="presParOf" srcId="{1FFDD052-CA2D-4B45-BD18-55C81CE516B0}" destId="{EE9E89F3-BCAE-4136-AC5E-B806A90FA633}" srcOrd="0" destOrd="0" presId="urn:microsoft.com/office/officeart/2018/2/layout/IconCircleList"/>
    <dgm:cxn modelId="{8B005527-000E-488A-935C-DB7F7F06C404}" type="presParOf" srcId="{EE9E89F3-BCAE-4136-AC5E-B806A90FA633}" destId="{5D7ED921-3AD1-4058-9B69-074F58FC2423}" srcOrd="0" destOrd="0" presId="urn:microsoft.com/office/officeart/2018/2/layout/IconCircleList"/>
    <dgm:cxn modelId="{BCD268F7-94A3-4E40-966C-2264889BF3B9}" type="presParOf" srcId="{EE9E89F3-BCAE-4136-AC5E-B806A90FA633}" destId="{80B6CF22-F77F-49AB-8866-29CA60ECB878}" srcOrd="1" destOrd="0" presId="urn:microsoft.com/office/officeart/2018/2/layout/IconCircleList"/>
    <dgm:cxn modelId="{9ADE8BCF-05D3-4667-B532-756E347ED5D3}" type="presParOf" srcId="{EE9E89F3-BCAE-4136-AC5E-B806A90FA633}" destId="{7834936D-2C4A-4E82-B9E1-498DFB1ACFE2}" srcOrd="2" destOrd="0" presId="urn:microsoft.com/office/officeart/2018/2/layout/IconCircleList"/>
    <dgm:cxn modelId="{9B2B0774-D407-4AB0-A59B-DA9783D1A8FF}" type="presParOf" srcId="{EE9E89F3-BCAE-4136-AC5E-B806A90FA633}" destId="{04EC404F-E1B9-4938-A331-BCED41B3983F}" srcOrd="3" destOrd="0" presId="urn:microsoft.com/office/officeart/2018/2/layout/IconCircleList"/>
    <dgm:cxn modelId="{9992B8CB-1330-402B-8669-FCAD8E1198D8}" type="presParOf" srcId="{1FFDD052-CA2D-4B45-BD18-55C81CE516B0}" destId="{BD919BA5-F6D5-43A7-A07F-2E0851362A87}" srcOrd="1" destOrd="0" presId="urn:microsoft.com/office/officeart/2018/2/layout/IconCircleList"/>
    <dgm:cxn modelId="{76FF851F-2D63-4E8F-85FC-2F526867929D}" type="presParOf" srcId="{1FFDD052-CA2D-4B45-BD18-55C81CE516B0}" destId="{C5B9DDE1-1A00-41A6-99E0-097EAB50623F}" srcOrd="2" destOrd="0" presId="urn:microsoft.com/office/officeart/2018/2/layout/IconCircleList"/>
    <dgm:cxn modelId="{1198808D-4D96-4616-A456-78DAC9EA2AF4}" type="presParOf" srcId="{C5B9DDE1-1A00-41A6-99E0-097EAB50623F}" destId="{72D72033-280F-4AF0-B5C0-F553474F7114}" srcOrd="0" destOrd="0" presId="urn:microsoft.com/office/officeart/2018/2/layout/IconCircleList"/>
    <dgm:cxn modelId="{9D51EDA2-CF65-4B04-8D09-5FCB55EB98A6}" type="presParOf" srcId="{C5B9DDE1-1A00-41A6-99E0-097EAB50623F}" destId="{FCB8B4AC-CF4A-4A49-B3F7-1EF41EBE13CA}" srcOrd="1" destOrd="0" presId="urn:microsoft.com/office/officeart/2018/2/layout/IconCircleList"/>
    <dgm:cxn modelId="{06EA6CC4-9B81-49F8-8238-73AE5DB50DD7}" type="presParOf" srcId="{C5B9DDE1-1A00-41A6-99E0-097EAB50623F}" destId="{00E408CA-18E5-411E-8E05-2F399E56683B}" srcOrd="2" destOrd="0" presId="urn:microsoft.com/office/officeart/2018/2/layout/IconCircleList"/>
    <dgm:cxn modelId="{A971C168-A859-464F-BDA7-457016ACC1C5}" type="presParOf" srcId="{C5B9DDE1-1A00-41A6-99E0-097EAB50623F}" destId="{4F8D5D39-BDBD-4CC9-BFE9-237CEC78159B}" srcOrd="3" destOrd="0" presId="urn:microsoft.com/office/officeart/2018/2/layout/IconCircleList"/>
    <dgm:cxn modelId="{DBCDED63-7FD4-48E1-8366-BA3B4A8AC07C}" type="presParOf" srcId="{1FFDD052-CA2D-4B45-BD18-55C81CE516B0}" destId="{2049659A-6BA3-4674-B1C5-CD6E3E6C0EC3}" srcOrd="3" destOrd="0" presId="urn:microsoft.com/office/officeart/2018/2/layout/IconCircleList"/>
    <dgm:cxn modelId="{7D83B8BC-6DAC-486A-A5FF-DE741970634E}" type="presParOf" srcId="{1FFDD052-CA2D-4B45-BD18-55C81CE516B0}" destId="{E5AF8D25-E83A-457C-AA15-7EBE0F7AAFDA}" srcOrd="4" destOrd="0" presId="urn:microsoft.com/office/officeart/2018/2/layout/IconCircleList"/>
    <dgm:cxn modelId="{6D74BF95-606C-423C-95F6-AF994DFF87CC}" type="presParOf" srcId="{E5AF8D25-E83A-457C-AA15-7EBE0F7AAFDA}" destId="{5C15A749-9881-4E52-9279-6780D2C13B77}" srcOrd="0" destOrd="0" presId="urn:microsoft.com/office/officeart/2018/2/layout/IconCircleList"/>
    <dgm:cxn modelId="{EF0ADE31-E036-412D-9749-637CA27D094E}" type="presParOf" srcId="{E5AF8D25-E83A-457C-AA15-7EBE0F7AAFDA}" destId="{7560EBC8-4207-406E-BC7F-A755A87FDE19}" srcOrd="1" destOrd="0" presId="urn:microsoft.com/office/officeart/2018/2/layout/IconCircleList"/>
    <dgm:cxn modelId="{A19C9172-4D9E-49B5-A884-12050A187007}" type="presParOf" srcId="{E5AF8D25-E83A-457C-AA15-7EBE0F7AAFDA}" destId="{9E0E4677-8003-4DC0-8470-F5D20F2156B8}" srcOrd="2" destOrd="0" presId="urn:microsoft.com/office/officeart/2018/2/layout/IconCircleList"/>
    <dgm:cxn modelId="{543527F8-A900-4BA5-BCEC-BFA546F1EB5C}" type="presParOf" srcId="{E5AF8D25-E83A-457C-AA15-7EBE0F7AAFDA}" destId="{703B3CCD-7A81-4EBF-93C0-6C204F55F5BC}" srcOrd="3" destOrd="0" presId="urn:microsoft.com/office/officeart/2018/2/layout/IconCircleList"/>
    <dgm:cxn modelId="{13EA77B9-A940-4728-A52B-66828B74E1D8}" type="presParOf" srcId="{1FFDD052-CA2D-4B45-BD18-55C81CE516B0}" destId="{A0429D81-AD23-4A9C-9257-216D5A928FA3}" srcOrd="5" destOrd="0" presId="urn:microsoft.com/office/officeart/2018/2/layout/IconCircleList"/>
    <dgm:cxn modelId="{5A328589-E2C9-4484-8996-A4C62542E3A9}" type="presParOf" srcId="{1FFDD052-CA2D-4B45-BD18-55C81CE516B0}" destId="{EC2D351D-A2EB-4716-99D8-A81D0944A2D1}" srcOrd="6" destOrd="0" presId="urn:microsoft.com/office/officeart/2018/2/layout/IconCircleList"/>
    <dgm:cxn modelId="{28C20DC4-B02F-4611-B19A-AC07ABD575AE}" type="presParOf" srcId="{EC2D351D-A2EB-4716-99D8-A81D0944A2D1}" destId="{B40B3351-3FE2-4A60-A3CD-501AE7F4D11B}" srcOrd="0" destOrd="0" presId="urn:microsoft.com/office/officeart/2018/2/layout/IconCircleList"/>
    <dgm:cxn modelId="{E72D07E2-62BF-4F6E-B44A-FFB607B7B593}" type="presParOf" srcId="{EC2D351D-A2EB-4716-99D8-A81D0944A2D1}" destId="{4A312E5A-210D-409E-852A-4C121D9C01A3}" srcOrd="1" destOrd="0" presId="urn:microsoft.com/office/officeart/2018/2/layout/IconCircleList"/>
    <dgm:cxn modelId="{389945FB-366D-4F78-AD94-6789C2EFCEE5}" type="presParOf" srcId="{EC2D351D-A2EB-4716-99D8-A81D0944A2D1}" destId="{F6055FFD-04B4-4FBA-9F54-45A1A3F517A9}" srcOrd="2" destOrd="0" presId="urn:microsoft.com/office/officeart/2018/2/layout/IconCircleList"/>
    <dgm:cxn modelId="{F05E0422-6B43-4AB8-A369-4B014F5A9A77}" type="presParOf" srcId="{EC2D351D-A2EB-4716-99D8-A81D0944A2D1}" destId="{9E02F900-40D0-404B-A636-BBDE4BB3A8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8C3497-27CF-4B86-B11F-C855B34823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0E37B2-BCB0-4C6B-94F3-0EFB2BFEA618}">
      <dgm:prSet/>
      <dgm:spPr/>
      <dgm:t>
        <a:bodyPr/>
        <a:lstStyle/>
        <a:p>
          <a:r>
            <a:rPr lang="en-US" b="1"/>
            <a:t>Reduces Financial Losses</a:t>
          </a:r>
          <a:br>
            <a:rPr lang="en-US" b="1"/>
          </a:br>
          <a:r>
            <a:rPr lang="en-US" b="1"/>
            <a:t> Detects high-risk fraudulent providers early, lowering unnecessary payouts.</a:t>
          </a:r>
          <a:endParaRPr lang="en-US"/>
        </a:p>
      </dgm:t>
    </dgm:pt>
    <dgm:pt modelId="{F0E3772A-4392-48DC-9366-D64157FE751B}" type="parTrans" cxnId="{C403FB8D-E245-4BD2-B386-A107400AF867}">
      <dgm:prSet/>
      <dgm:spPr/>
      <dgm:t>
        <a:bodyPr/>
        <a:lstStyle/>
        <a:p>
          <a:endParaRPr lang="en-US"/>
        </a:p>
      </dgm:t>
    </dgm:pt>
    <dgm:pt modelId="{17BFE64D-6410-4F67-9A10-D058FFC110CE}" type="sibTrans" cxnId="{C403FB8D-E245-4BD2-B386-A107400AF867}">
      <dgm:prSet/>
      <dgm:spPr/>
      <dgm:t>
        <a:bodyPr/>
        <a:lstStyle/>
        <a:p>
          <a:endParaRPr lang="en-US"/>
        </a:p>
      </dgm:t>
    </dgm:pt>
    <dgm:pt modelId="{8E2CEC64-2923-4D22-B722-D175A97C8143}">
      <dgm:prSet/>
      <dgm:spPr/>
      <dgm:t>
        <a:bodyPr/>
        <a:lstStyle/>
        <a:p>
          <a:r>
            <a:rPr lang="en-US" b="1"/>
            <a:t>Improves Audit Efficiency</a:t>
          </a:r>
          <a:br>
            <a:rPr lang="en-US" b="1"/>
          </a:br>
          <a:r>
            <a:rPr lang="en-US" b="1"/>
            <a:t> Prioritizes suspicious claims so investigators focus on the highest-value cases.</a:t>
          </a:r>
          <a:endParaRPr lang="en-US"/>
        </a:p>
      </dgm:t>
    </dgm:pt>
    <dgm:pt modelId="{7828A888-9763-48CB-98D8-9E7E03C95E94}" type="parTrans" cxnId="{98F56E74-E0E9-4357-89F8-E93324D65240}">
      <dgm:prSet/>
      <dgm:spPr/>
      <dgm:t>
        <a:bodyPr/>
        <a:lstStyle/>
        <a:p>
          <a:endParaRPr lang="en-US"/>
        </a:p>
      </dgm:t>
    </dgm:pt>
    <dgm:pt modelId="{2B6B6F79-69B6-447F-B94A-1B7A00C02CDD}" type="sibTrans" cxnId="{98F56E74-E0E9-4357-89F8-E93324D65240}">
      <dgm:prSet/>
      <dgm:spPr/>
      <dgm:t>
        <a:bodyPr/>
        <a:lstStyle/>
        <a:p>
          <a:endParaRPr lang="en-US"/>
        </a:p>
      </dgm:t>
    </dgm:pt>
    <dgm:pt modelId="{830D8E38-88A5-40B4-9DBB-0896D7693611}">
      <dgm:prSet/>
      <dgm:spPr/>
      <dgm:t>
        <a:bodyPr/>
        <a:lstStyle/>
        <a:p>
          <a:r>
            <a:rPr lang="en-US" b="1"/>
            <a:t>Protects Legitimate Patients &amp; Providers</a:t>
          </a:r>
          <a:br>
            <a:rPr lang="en-US" b="1"/>
          </a:br>
          <a:r>
            <a:rPr lang="en-US" b="1"/>
            <a:t> Minimizes disruption to honest providers by reducing false alarms.</a:t>
          </a:r>
          <a:endParaRPr lang="en-US"/>
        </a:p>
      </dgm:t>
    </dgm:pt>
    <dgm:pt modelId="{47A52F90-65E0-4821-922D-FFEFF310D913}" type="parTrans" cxnId="{6B0B24B8-CA7B-4210-9303-5964D5AD5E8C}">
      <dgm:prSet/>
      <dgm:spPr/>
      <dgm:t>
        <a:bodyPr/>
        <a:lstStyle/>
        <a:p>
          <a:endParaRPr lang="en-US"/>
        </a:p>
      </dgm:t>
    </dgm:pt>
    <dgm:pt modelId="{20250FD6-C65A-452B-A778-3739EC119BC0}" type="sibTrans" cxnId="{6B0B24B8-CA7B-4210-9303-5964D5AD5E8C}">
      <dgm:prSet/>
      <dgm:spPr/>
      <dgm:t>
        <a:bodyPr/>
        <a:lstStyle/>
        <a:p>
          <a:endParaRPr lang="en-US"/>
        </a:p>
      </dgm:t>
    </dgm:pt>
    <dgm:pt modelId="{96B838D7-DA72-4064-BC50-2B0D6A7A0DDB}">
      <dgm:prSet/>
      <dgm:spPr/>
      <dgm:t>
        <a:bodyPr/>
        <a:lstStyle/>
        <a:p>
          <a:r>
            <a:rPr lang="en-US" b="1"/>
            <a:t>Enhances Compliance &amp; Risk Management</a:t>
          </a:r>
          <a:br>
            <a:rPr lang="en-US" b="1"/>
          </a:br>
          <a:r>
            <a:rPr lang="en-US" b="1"/>
            <a:t> Supports regulatory reporting and strengthens fraud-prevention policies.</a:t>
          </a:r>
          <a:endParaRPr lang="en-US"/>
        </a:p>
      </dgm:t>
    </dgm:pt>
    <dgm:pt modelId="{0F046BAB-2E4C-4DCE-B3C5-59F6A06599C5}" type="parTrans" cxnId="{B1E26DB0-1B2B-40DA-9A44-93233C138FEA}">
      <dgm:prSet/>
      <dgm:spPr/>
      <dgm:t>
        <a:bodyPr/>
        <a:lstStyle/>
        <a:p>
          <a:endParaRPr lang="en-US"/>
        </a:p>
      </dgm:t>
    </dgm:pt>
    <dgm:pt modelId="{942F368C-85BD-4A94-B0F5-072944AE536F}" type="sibTrans" cxnId="{B1E26DB0-1B2B-40DA-9A44-93233C138FEA}">
      <dgm:prSet/>
      <dgm:spPr/>
      <dgm:t>
        <a:bodyPr/>
        <a:lstStyle/>
        <a:p>
          <a:endParaRPr lang="en-US"/>
        </a:p>
      </dgm:t>
    </dgm:pt>
    <dgm:pt modelId="{C1555A8D-5925-462E-98F6-4C5B30EDEB8A}">
      <dgm:prSet/>
      <dgm:spPr/>
      <dgm:t>
        <a:bodyPr/>
        <a:lstStyle/>
        <a:p>
          <a:r>
            <a:rPr lang="en-US" b="1"/>
            <a:t>Scalable for Future Growth</a:t>
          </a:r>
          <a:br>
            <a:rPr lang="en-US" b="1"/>
          </a:br>
          <a:r>
            <a:rPr lang="en-US" b="1"/>
            <a:t> Model can adapt as new claim patterns and fraud techniques emerge.</a:t>
          </a:r>
          <a:endParaRPr lang="en-US"/>
        </a:p>
      </dgm:t>
    </dgm:pt>
    <dgm:pt modelId="{9C572030-74B9-4653-B37D-9CBFF2FA16FA}" type="parTrans" cxnId="{29772FC1-8227-4E5B-AA8E-AC1074B870F6}">
      <dgm:prSet/>
      <dgm:spPr/>
      <dgm:t>
        <a:bodyPr/>
        <a:lstStyle/>
        <a:p>
          <a:endParaRPr lang="en-US"/>
        </a:p>
      </dgm:t>
    </dgm:pt>
    <dgm:pt modelId="{84F4EC38-DE50-422C-9EDD-8E64ED1024DB}" type="sibTrans" cxnId="{29772FC1-8227-4E5B-AA8E-AC1074B870F6}">
      <dgm:prSet/>
      <dgm:spPr/>
      <dgm:t>
        <a:bodyPr/>
        <a:lstStyle/>
        <a:p>
          <a:endParaRPr lang="en-US"/>
        </a:p>
      </dgm:t>
    </dgm:pt>
    <dgm:pt modelId="{2DDCA323-9203-42DB-94D5-F4D23193081D}" type="pres">
      <dgm:prSet presAssocID="{AC8C3497-27CF-4B86-B11F-C855B34823D9}" presName="linear" presStyleCnt="0">
        <dgm:presLayoutVars>
          <dgm:animLvl val="lvl"/>
          <dgm:resizeHandles val="exact"/>
        </dgm:presLayoutVars>
      </dgm:prSet>
      <dgm:spPr/>
    </dgm:pt>
    <dgm:pt modelId="{2A75C0CB-AE79-4B04-9EBB-17F7A399B489}" type="pres">
      <dgm:prSet presAssocID="{6C0E37B2-BCB0-4C6B-94F3-0EFB2BFEA61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DAB7816-812B-4C1B-A0B4-CEF686A6BA0B}" type="pres">
      <dgm:prSet presAssocID="{17BFE64D-6410-4F67-9A10-D058FFC110CE}" presName="spacer" presStyleCnt="0"/>
      <dgm:spPr/>
    </dgm:pt>
    <dgm:pt modelId="{A24F6C81-D76A-4400-85A1-4FCC90C0F0B2}" type="pres">
      <dgm:prSet presAssocID="{8E2CEC64-2923-4D22-B722-D175A97C81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EC76A66-A323-4974-B7D9-67FA6FBED225}" type="pres">
      <dgm:prSet presAssocID="{2B6B6F79-69B6-447F-B94A-1B7A00C02CDD}" presName="spacer" presStyleCnt="0"/>
      <dgm:spPr/>
    </dgm:pt>
    <dgm:pt modelId="{375804C1-42DD-49EA-86B1-D552C625E7CC}" type="pres">
      <dgm:prSet presAssocID="{830D8E38-88A5-40B4-9DBB-0896D769361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5068239-A8D4-467A-AF69-4A17F0FE7B4B}" type="pres">
      <dgm:prSet presAssocID="{20250FD6-C65A-452B-A778-3739EC119BC0}" presName="spacer" presStyleCnt="0"/>
      <dgm:spPr/>
    </dgm:pt>
    <dgm:pt modelId="{7242FB53-0342-44CA-9FEA-579B0CC56517}" type="pres">
      <dgm:prSet presAssocID="{96B838D7-DA72-4064-BC50-2B0D6A7A0DD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F07836F-692B-485E-8626-FC777ABF57BB}" type="pres">
      <dgm:prSet presAssocID="{942F368C-85BD-4A94-B0F5-072944AE536F}" presName="spacer" presStyleCnt="0"/>
      <dgm:spPr/>
    </dgm:pt>
    <dgm:pt modelId="{36825FA8-42FD-4EDC-B0FE-F88AD513098D}" type="pres">
      <dgm:prSet presAssocID="{C1555A8D-5925-462E-98F6-4C5B30EDEB8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8B0F60E-2D35-42B1-9676-227AAADC1FAE}" type="presOf" srcId="{C1555A8D-5925-462E-98F6-4C5B30EDEB8A}" destId="{36825FA8-42FD-4EDC-B0FE-F88AD513098D}" srcOrd="0" destOrd="0" presId="urn:microsoft.com/office/officeart/2005/8/layout/vList2"/>
    <dgm:cxn modelId="{2452D32C-83E1-4E2C-B4BB-AC1331690953}" type="presOf" srcId="{AC8C3497-27CF-4B86-B11F-C855B34823D9}" destId="{2DDCA323-9203-42DB-94D5-F4D23193081D}" srcOrd="0" destOrd="0" presId="urn:microsoft.com/office/officeart/2005/8/layout/vList2"/>
    <dgm:cxn modelId="{AA9D1966-C16B-40E8-B652-2C91686974A4}" type="presOf" srcId="{830D8E38-88A5-40B4-9DBB-0896D7693611}" destId="{375804C1-42DD-49EA-86B1-D552C625E7CC}" srcOrd="0" destOrd="0" presId="urn:microsoft.com/office/officeart/2005/8/layout/vList2"/>
    <dgm:cxn modelId="{98F56E74-E0E9-4357-89F8-E93324D65240}" srcId="{AC8C3497-27CF-4B86-B11F-C855B34823D9}" destId="{8E2CEC64-2923-4D22-B722-D175A97C8143}" srcOrd="1" destOrd="0" parTransId="{7828A888-9763-48CB-98D8-9E7E03C95E94}" sibTransId="{2B6B6F79-69B6-447F-B94A-1B7A00C02CDD}"/>
    <dgm:cxn modelId="{C403FB8D-E245-4BD2-B386-A107400AF867}" srcId="{AC8C3497-27CF-4B86-B11F-C855B34823D9}" destId="{6C0E37B2-BCB0-4C6B-94F3-0EFB2BFEA618}" srcOrd="0" destOrd="0" parTransId="{F0E3772A-4392-48DC-9366-D64157FE751B}" sibTransId="{17BFE64D-6410-4F67-9A10-D058FFC110CE}"/>
    <dgm:cxn modelId="{B1E26DB0-1B2B-40DA-9A44-93233C138FEA}" srcId="{AC8C3497-27CF-4B86-B11F-C855B34823D9}" destId="{96B838D7-DA72-4064-BC50-2B0D6A7A0DDB}" srcOrd="3" destOrd="0" parTransId="{0F046BAB-2E4C-4DCE-B3C5-59F6A06599C5}" sibTransId="{942F368C-85BD-4A94-B0F5-072944AE536F}"/>
    <dgm:cxn modelId="{AE170EB4-8104-42A0-B030-E1F2174886DD}" type="presOf" srcId="{6C0E37B2-BCB0-4C6B-94F3-0EFB2BFEA618}" destId="{2A75C0CB-AE79-4B04-9EBB-17F7A399B489}" srcOrd="0" destOrd="0" presId="urn:microsoft.com/office/officeart/2005/8/layout/vList2"/>
    <dgm:cxn modelId="{08360EB8-47CC-49EC-8E63-231CD6F721D6}" type="presOf" srcId="{96B838D7-DA72-4064-BC50-2B0D6A7A0DDB}" destId="{7242FB53-0342-44CA-9FEA-579B0CC56517}" srcOrd="0" destOrd="0" presId="urn:microsoft.com/office/officeart/2005/8/layout/vList2"/>
    <dgm:cxn modelId="{6B0B24B8-CA7B-4210-9303-5964D5AD5E8C}" srcId="{AC8C3497-27CF-4B86-B11F-C855B34823D9}" destId="{830D8E38-88A5-40B4-9DBB-0896D7693611}" srcOrd="2" destOrd="0" parTransId="{47A52F90-65E0-4821-922D-FFEFF310D913}" sibTransId="{20250FD6-C65A-452B-A778-3739EC119BC0}"/>
    <dgm:cxn modelId="{29772FC1-8227-4E5B-AA8E-AC1074B870F6}" srcId="{AC8C3497-27CF-4B86-B11F-C855B34823D9}" destId="{C1555A8D-5925-462E-98F6-4C5B30EDEB8A}" srcOrd="4" destOrd="0" parTransId="{9C572030-74B9-4653-B37D-9CBFF2FA16FA}" sibTransId="{84F4EC38-DE50-422C-9EDD-8E64ED1024DB}"/>
    <dgm:cxn modelId="{BE342BDC-38F7-44B2-95F2-2BAB1889D40B}" type="presOf" srcId="{8E2CEC64-2923-4D22-B722-D175A97C8143}" destId="{A24F6C81-D76A-4400-85A1-4FCC90C0F0B2}" srcOrd="0" destOrd="0" presId="urn:microsoft.com/office/officeart/2005/8/layout/vList2"/>
    <dgm:cxn modelId="{50C5BA1D-FFE2-4010-999A-6B3BE0A662DD}" type="presParOf" srcId="{2DDCA323-9203-42DB-94D5-F4D23193081D}" destId="{2A75C0CB-AE79-4B04-9EBB-17F7A399B489}" srcOrd="0" destOrd="0" presId="urn:microsoft.com/office/officeart/2005/8/layout/vList2"/>
    <dgm:cxn modelId="{1249CFEA-6325-400F-B831-7D772A6233A5}" type="presParOf" srcId="{2DDCA323-9203-42DB-94D5-F4D23193081D}" destId="{DDAB7816-812B-4C1B-A0B4-CEF686A6BA0B}" srcOrd="1" destOrd="0" presId="urn:microsoft.com/office/officeart/2005/8/layout/vList2"/>
    <dgm:cxn modelId="{CFBC6B10-ED1B-421C-A1E8-7F961DCB5D52}" type="presParOf" srcId="{2DDCA323-9203-42DB-94D5-F4D23193081D}" destId="{A24F6C81-D76A-4400-85A1-4FCC90C0F0B2}" srcOrd="2" destOrd="0" presId="urn:microsoft.com/office/officeart/2005/8/layout/vList2"/>
    <dgm:cxn modelId="{3511354D-0E3C-4EA3-96DF-F7C3207A862B}" type="presParOf" srcId="{2DDCA323-9203-42DB-94D5-F4D23193081D}" destId="{3EC76A66-A323-4974-B7D9-67FA6FBED225}" srcOrd="3" destOrd="0" presId="urn:microsoft.com/office/officeart/2005/8/layout/vList2"/>
    <dgm:cxn modelId="{BE818AFD-124C-493D-BEF3-62B0D309F116}" type="presParOf" srcId="{2DDCA323-9203-42DB-94D5-F4D23193081D}" destId="{375804C1-42DD-49EA-86B1-D552C625E7CC}" srcOrd="4" destOrd="0" presId="urn:microsoft.com/office/officeart/2005/8/layout/vList2"/>
    <dgm:cxn modelId="{87E49ACF-60EA-4618-A775-A807B1A12B2E}" type="presParOf" srcId="{2DDCA323-9203-42DB-94D5-F4D23193081D}" destId="{45068239-A8D4-467A-AF69-4A17F0FE7B4B}" srcOrd="5" destOrd="0" presId="urn:microsoft.com/office/officeart/2005/8/layout/vList2"/>
    <dgm:cxn modelId="{C3B1C604-A993-446F-8320-D93829211B08}" type="presParOf" srcId="{2DDCA323-9203-42DB-94D5-F4D23193081D}" destId="{7242FB53-0342-44CA-9FEA-579B0CC56517}" srcOrd="6" destOrd="0" presId="urn:microsoft.com/office/officeart/2005/8/layout/vList2"/>
    <dgm:cxn modelId="{A2A1E722-D35F-49FD-8B41-C00FC8594C9F}" type="presParOf" srcId="{2DDCA323-9203-42DB-94D5-F4D23193081D}" destId="{4F07836F-692B-485E-8626-FC777ABF57BB}" srcOrd="7" destOrd="0" presId="urn:microsoft.com/office/officeart/2005/8/layout/vList2"/>
    <dgm:cxn modelId="{D83987E9-D29A-4E54-8F5A-6BBC73F08145}" type="presParOf" srcId="{2DDCA323-9203-42DB-94D5-F4D23193081D}" destId="{36825FA8-42FD-4EDC-B0FE-F88AD513098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AD258-2854-428B-937C-5C408B714D61}">
      <dsp:nvSpPr>
        <dsp:cNvPr id="0" name=""/>
        <dsp:cNvSpPr/>
      </dsp:nvSpPr>
      <dsp:spPr>
        <a:xfrm>
          <a:off x="0" y="477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14E6D-1BD3-4AE5-8E43-46469A821681}">
      <dsp:nvSpPr>
        <dsp:cNvPr id="0" name=""/>
        <dsp:cNvSpPr/>
      </dsp:nvSpPr>
      <dsp:spPr>
        <a:xfrm>
          <a:off x="198881" y="148405"/>
          <a:ext cx="361601" cy="361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519B1-BB66-4425-A349-8087FAA7B331}">
      <dsp:nvSpPr>
        <dsp:cNvPr id="0" name=""/>
        <dsp:cNvSpPr/>
      </dsp:nvSpPr>
      <dsp:spPr>
        <a:xfrm>
          <a:off x="759363" y="477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Billing fraud:</a:t>
          </a:r>
          <a:r>
            <a:rPr lang="en-US" sz="1600" kern="1200"/>
            <a:t> charging for services not provided</a:t>
          </a:r>
        </a:p>
      </dsp:txBody>
      <dsp:txXfrm>
        <a:off x="759363" y="477"/>
        <a:ext cx="5485901" cy="657457"/>
      </dsp:txXfrm>
    </dsp:sp>
    <dsp:sp modelId="{1EDE7927-6D0E-4DDB-8B72-10EF63FB5B94}">
      <dsp:nvSpPr>
        <dsp:cNvPr id="0" name=""/>
        <dsp:cNvSpPr/>
      </dsp:nvSpPr>
      <dsp:spPr>
        <a:xfrm>
          <a:off x="0" y="822299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F4C56-A2B2-4D79-B8E7-2C3E837EF652}">
      <dsp:nvSpPr>
        <dsp:cNvPr id="0" name=""/>
        <dsp:cNvSpPr/>
      </dsp:nvSpPr>
      <dsp:spPr>
        <a:xfrm>
          <a:off x="198881" y="970227"/>
          <a:ext cx="361601" cy="361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F4E27-E2AB-4B08-B8AC-5C277D48DC0E}">
      <dsp:nvSpPr>
        <dsp:cNvPr id="0" name=""/>
        <dsp:cNvSpPr/>
      </dsp:nvSpPr>
      <dsp:spPr>
        <a:xfrm>
          <a:off x="759363" y="822299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Upcoding:</a:t>
          </a:r>
          <a:r>
            <a:rPr lang="en-US" sz="1600" kern="1200"/>
            <a:t> claiming more expensive procedures</a:t>
          </a:r>
        </a:p>
      </dsp:txBody>
      <dsp:txXfrm>
        <a:off x="759363" y="822299"/>
        <a:ext cx="5485901" cy="657457"/>
      </dsp:txXfrm>
    </dsp:sp>
    <dsp:sp modelId="{5A8BAAEC-9BEC-42A6-BF3E-9B4632FC7B12}">
      <dsp:nvSpPr>
        <dsp:cNvPr id="0" name=""/>
        <dsp:cNvSpPr/>
      </dsp:nvSpPr>
      <dsp:spPr>
        <a:xfrm>
          <a:off x="0" y="1644122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2D1B0-99F2-4246-88D0-50E99EB98DF5}">
      <dsp:nvSpPr>
        <dsp:cNvPr id="0" name=""/>
        <dsp:cNvSpPr/>
      </dsp:nvSpPr>
      <dsp:spPr>
        <a:xfrm>
          <a:off x="198881" y="1792050"/>
          <a:ext cx="361601" cy="361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3E955-8867-4980-AAD6-BAA32ACB2CD7}">
      <dsp:nvSpPr>
        <dsp:cNvPr id="0" name=""/>
        <dsp:cNvSpPr/>
      </dsp:nvSpPr>
      <dsp:spPr>
        <a:xfrm>
          <a:off x="759363" y="1644122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Unnecessary services:</a:t>
          </a:r>
          <a:r>
            <a:rPr lang="en-US" sz="1600" kern="1200"/>
            <a:t> tests/admissions done just to bill</a:t>
          </a:r>
        </a:p>
      </dsp:txBody>
      <dsp:txXfrm>
        <a:off x="759363" y="1644122"/>
        <a:ext cx="5485901" cy="657457"/>
      </dsp:txXfrm>
    </dsp:sp>
    <dsp:sp modelId="{A6433098-15EC-4334-8A92-5E8157434D35}">
      <dsp:nvSpPr>
        <dsp:cNvPr id="0" name=""/>
        <dsp:cNvSpPr/>
      </dsp:nvSpPr>
      <dsp:spPr>
        <a:xfrm>
          <a:off x="0" y="2465944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2424A-789F-4761-BD5E-D4DA1DB721C7}">
      <dsp:nvSpPr>
        <dsp:cNvPr id="0" name=""/>
        <dsp:cNvSpPr/>
      </dsp:nvSpPr>
      <dsp:spPr>
        <a:xfrm>
          <a:off x="198881" y="2613872"/>
          <a:ext cx="361601" cy="361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6C1DD-1A01-424F-A1E3-FBD522946D5B}">
      <dsp:nvSpPr>
        <dsp:cNvPr id="0" name=""/>
        <dsp:cNvSpPr/>
      </dsp:nvSpPr>
      <dsp:spPr>
        <a:xfrm>
          <a:off x="759363" y="2465944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Identity misuse:</a:t>
          </a:r>
          <a:r>
            <a:rPr lang="en-US" sz="1600" kern="1200"/>
            <a:t> stolen or shared insurance IDs</a:t>
          </a:r>
        </a:p>
      </dsp:txBody>
      <dsp:txXfrm>
        <a:off x="759363" y="2465944"/>
        <a:ext cx="5485901" cy="657457"/>
      </dsp:txXfrm>
    </dsp:sp>
    <dsp:sp modelId="{78C73CA4-8D57-447C-9818-361F5BFBF506}">
      <dsp:nvSpPr>
        <dsp:cNvPr id="0" name=""/>
        <dsp:cNvSpPr/>
      </dsp:nvSpPr>
      <dsp:spPr>
        <a:xfrm>
          <a:off x="0" y="3287766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CB8D9-AA6E-487C-9418-87E284DC60E3}">
      <dsp:nvSpPr>
        <dsp:cNvPr id="0" name=""/>
        <dsp:cNvSpPr/>
      </dsp:nvSpPr>
      <dsp:spPr>
        <a:xfrm>
          <a:off x="198881" y="3435694"/>
          <a:ext cx="361601" cy="3616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0360C-5A6C-4D3C-A739-66F3829ED1A1}">
      <dsp:nvSpPr>
        <dsp:cNvPr id="0" name=""/>
        <dsp:cNvSpPr/>
      </dsp:nvSpPr>
      <dsp:spPr>
        <a:xfrm>
          <a:off x="759363" y="3287766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False patient information</a:t>
          </a:r>
          <a:endParaRPr lang="en-US" sz="1600" kern="1200"/>
        </a:p>
      </dsp:txBody>
      <dsp:txXfrm>
        <a:off x="759363" y="3287766"/>
        <a:ext cx="5485901" cy="657457"/>
      </dsp:txXfrm>
    </dsp:sp>
    <dsp:sp modelId="{73D28559-E29B-474B-8BB6-AF8B48B19F77}">
      <dsp:nvSpPr>
        <dsp:cNvPr id="0" name=""/>
        <dsp:cNvSpPr/>
      </dsp:nvSpPr>
      <dsp:spPr>
        <a:xfrm>
          <a:off x="0" y="4109589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CE0BF-4566-49BD-B908-D8984BC868A6}">
      <dsp:nvSpPr>
        <dsp:cNvPr id="0" name=""/>
        <dsp:cNvSpPr/>
      </dsp:nvSpPr>
      <dsp:spPr>
        <a:xfrm>
          <a:off x="198881" y="4257517"/>
          <a:ext cx="361601" cy="3616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80164-5383-43B0-A804-D70BCA328DA5}">
      <dsp:nvSpPr>
        <dsp:cNvPr id="0" name=""/>
        <dsp:cNvSpPr/>
      </dsp:nvSpPr>
      <dsp:spPr>
        <a:xfrm>
          <a:off x="759363" y="4109589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Provider–patient collusion</a:t>
          </a:r>
          <a:endParaRPr lang="en-US" sz="1600" kern="1200"/>
        </a:p>
      </dsp:txBody>
      <dsp:txXfrm>
        <a:off x="759363" y="4109589"/>
        <a:ext cx="5485901" cy="657457"/>
      </dsp:txXfrm>
    </dsp:sp>
    <dsp:sp modelId="{8216610A-1528-48FA-BC26-0A1B6299E516}">
      <dsp:nvSpPr>
        <dsp:cNvPr id="0" name=""/>
        <dsp:cNvSpPr/>
      </dsp:nvSpPr>
      <dsp:spPr>
        <a:xfrm>
          <a:off x="0" y="4931411"/>
          <a:ext cx="6245265" cy="6574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50D7B-D9A7-4497-8FD0-DEF3A70548B5}">
      <dsp:nvSpPr>
        <dsp:cNvPr id="0" name=""/>
        <dsp:cNvSpPr/>
      </dsp:nvSpPr>
      <dsp:spPr>
        <a:xfrm>
          <a:off x="198881" y="5079339"/>
          <a:ext cx="361601" cy="36160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32287-3A8E-4F65-A9D4-A462115DAC8C}">
      <dsp:nvSpPr>
        <dsp:cNvPr id="0" name=""/>
        <dsp:cNvSpPr/>
      </dsp:nvSpPr>
      <dsp:spPr>
        <a:xfrm>
          <a:off x="759363" y="4931411"/>
          <a:ext cx="5485901" cy="6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81" tIns="69581" rIns="69581" bIns="6958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Weak verification systems</a:t>
          </a:r>
          <a:r>
            <a:rPr lang="en-US" sz="1600" kern="1200"/>
            <a:t> (poor auditing, weak checks)</a:t>
          </a:r>
        </a:p>
      </dsp:txBody>
      <dsp:txXfrm>
        <a:off x="759363" y="4931411"/>
        <a:ext cx="5485901" cy="657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92356-8AAF-41A1-BD7E-326806BC027B}">
      <dsp:nvSpPr>
        <dsp:cNvPr id="0" name=""/>
        <dsp:cNvSpPr/>
      </dsp:nvSpPr>
      <dsp:spPr>
        <a:xfrm>
          <a:off x="7438" y="870267"/>
          <a:ext cx="2544259" cy="76327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Detect</a:t>
          </a:r>
        </a:p>
      </dsp:txBody>
      <dsp:txXfrm>
        <a:off x="7438" y="870267"/>
        <a:ext cx="2544259" cy="763277"/>
      </dsp:txXfrm>
    </dsp:sp>
    <dsp:sp modelId="{AEC8B981-72CC-4E4F-82FE-F1C43CC2148D}">
      <dsp:nvSpPr>
        <dsp:cNvPr id="0" name=""/>
        <dsp:cNvSpPr/>
      </dsp:nvSpPr>
      <dsp:spPr>
        <a:xfrm>
          <a:off x="7438" y="1633545"/>
          <a:ext cx="2544259" cy="18475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Detect fraudulent medical insurance claims</a:t>
          </a:r>
        </a:p>
      </dsp:txBody>
      <dsp:txXfrm>
        <a:off x="7438" y="1633545"/>
        <a:ext cx="2544259" cy="1847524"/>
      </dsp:txXfrm>
    </dsp:sp>
    <dsp:sp modelId="{F01316CE-8423-4831-93E2-78CF81DE2246}">
      <dsp:nvSpPr>
        <dsp:cNvPr id="0" name=""/>
        <dsp:cNvSpPr/>
      </dsp:nvSpPr>
      <dsp:spPr>
        <a:xfrm>
          <a:off x="2659592" y="870267"/>
          <a:ext cx="2544259" cy="763277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Reduce</a:t>
          </a:r>
        </a:p>
      </dsp:txBody>
      <dsp:txXfrm>
        <a:off x="2659592" y="870267"/>
        <a:ext cx="2544259" cy="763277"/>
      </dsp:txXfrm>
    </dsp:sp>
    <dsp:sp modelId="{69E0D66B-AA05-4676-8B36-F84C62BB2D2B}">
      <dsp:nvSpPr>
        <dsp:cNvPr id="0" name=""/>
        <dsp:cNvSpPr/>
      </dsp:nvSpPr>
      <dsp:spPr>
        <a:xfrm>
          <a:off x="2659592" y="1633545"/>
          <a:ext cx="2544259" cy="1847524"/>
        </a:xfrm>
        <a:prstGeom prst="rect">
          <a:avLst/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981555"/>
              <a:satOff val="889"/>
              <a:lumOff val="1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Reduce financial losses for the insurer</a:t>
          </a:r>
        </a:p>
      </dsp:txBody>
      <dsp:txXfrm>
        <a:off x="2659592" y="1633545"/>
        <a:ext cx="2544259" cy="1847524"/>
      </dsp:txXfrm>
    </dsp:sp>
    <dsp:sp modelId="{7136B99A-5587-484D-A48B-322E658FA94A}">
      <dsp:nvSpPr>
        <dsp:cNvPr id="0" name=""/>
        <dsp:cNvSpPr/>
      </dsp:nvSpPr>
      <dsp:spPr>
        <a:xfrm>
          <a:off x="5311747" y="870267"/>
          <a:ext cx="2544259" cy="763277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Improve</a:t>
          </a:r>
        </a:p>
      </dsp:txBody>
      <dsp:txXfrm>
        <a:off x="5311747" y="870267"/>
        <a:ext cx="2544259" cy="763277"/>
      </dsp:txXfrm>
    </dsp:sp>
    <dsp:sp modelId="{34A750C3-EC5C-413E-9469-B65A55623BFB}">
      <dsp:nvSpPr>
        <dsp:cNvPr id="0" name=""/>
        <dsp:cNvSpPr/>
      </dsp:nvSpPr>
      <dsp:spPr>
        <a:xfrm>
          <a:off x="5311747" y="1633545"/>
          <a:ext cx="2544259" cy="1847524"/>
        </a:xfrm>
        <a:prstGeom prst="rect">
          <a:avLst/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963110"/>
              <a:satOff val="1778"/>
              <a:lumOff val="26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 accuracy by minimizing false negatives (missed fraud cases)</a:t>
          </a:r>
        </a:p>
      </dsp:txBody>
      <dsp:txXfrm>
        <a:off x="5311747" y="1633545"/>
        <a:ext cx="2544259" cy="1847524"/>
      </dsp:txXfrm>
    </dsp:sp>
    <dsp:sp modelId="{379167C6-5BD5-428C-9282-2AC054A55F12}">
      <dsp:nvSpPr>
        <dsp:cNvPr id="0" name=""/>
        <dsp:cNvSpPr/>
      </dsp:nvSpPr>
      <dsp:spPr>
        <a:xfrm>
          <a:off x="7963901" y="870267"/>
          <a:ext cx="2544259" cy="763277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Provide</a:t>
          </a:r>
        </a:p>
      </dsp:txBody>
      <dsp:txXfrm>
        <a:off x="7963901" y="870267"/>
        <a:ext cx="2544259" cy="763277"/>
      </dsp:txXfrm>
    </dsp:sp>
    <dsp:sp modelId="{08D65BF2-C764-401D-8F0C-B35555E7023C}">
      <dsp:nvSpPr>
        <dsp:cNvPr id="0" name=""/>
        <dsp:cNvSpPr/>
      </dsp:nvSpPr>
      <dsp:spPr>
        <a:xfrm>
          <a:off x="7963901" y="1633545"/>
          <a:ext cx="2544259" cy="1847524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Provide a reliable model to support decision-making</a:t>
          </a:r>
        </a:p>
      </dsp:txBody>
      <dsp:txXfrm>
        <a:off x="7963901" y="1633545"/>
        <a:ext cx="2544259" cy="18475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1C3B3-AB23-4075-82F4-130B4A5FE2F9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9C36D-DC29-4543-B6E2-4E3D2499FB87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BC345-A171-4E8C-8F58-CB0B91EFAD21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designed a data driven model that identifies high risk providers </a:t>
          </a:r>
        </a:p>
      </dsp:txBody>
      <dsp:txXfrm>
        <a:off x="1936708" y="908268"/>
        <a:ext cx="4308556" cy="1676804"/>
      </dsp:txXfrm>
    </dsp:sp>
    <dsp:sp modelId="{EC7F17FC-3A02-44E6-B5F5-6C232CC62851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0BFE5-F566-44F3-ABCB-9E546429E05A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C1A45-4EBC-432C-88D8-1F76350FF884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covers all types of healthcare fraud and minimizes false positives</a:t>
          </a:r>
        </a:p>
      </dsp:txBody>
      <dsp:txXfrm>
        <a:off x="1936708" y="3004274"/>
        <a:ext cx="4308556" cy="16768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ED921-3AD1-4058-9B69-074F58FC2423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6CF22-F77F-49AB-8866-29CA60ECB878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C404F-E1B9-4938-A331-BCED41B3983F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Random Forest </a:t>
          </a:r>
          <a:r>
            <a:rPr lang="en-US" sz="1900" kern="1200"/>
            <a:t>: Ensemble of decision trees using bagging and feature randomness. Good baseline for tabular data.</a:t>
          </a:r>
        </a:p>
      </dsp:txBody>
      <dsp:txXfrm>
        <a:off x="1948202" y="368029"/>
        <a:ext cx="3233964" cy="1371985"/>
      </dsp:txXfrm>
    </dsp:sp>
    <dsp:sp modelId="{72D72033-280F-4AF0-B5C0-F553474F7114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8B4AC-CF4A-4A49-B3F7-1EF41EBE13CA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D5D39-BDBD-4CC9-BFE9-237CEC78159B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XGBoost </a:t>
          </a:r>
          <a:r>
            <a:rPr lang="en-US" sz="1900" kern="1200"/>
            <a:t>: Gradient-boosted trees optimized for speed and regularization. Strong predictive power on structured data.</a:t>
          </a:r>
        </a:p>
      </dsp:txBody>
      <dsp:txXfrm>
        <a:off x="7411643" y="368029"/>
        <a:ext cx="3233964" cy="1371985"/>
      </dsp:txXfrm>
    </dsp:sp>
    <dsp:sp modelId="{5C15A749-9881-4E52-9279-6780D2C13B77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0EBC8-4207-406E-BC7F-A755A87FDE19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B3CCD-7A81-4EBF-93C0-6C204F55F5BC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Logistic Regression </a:t>
          </a:r>
          <a:r>
            <a:rPr lang="en-US" sz="1900" kern="1200"/>
            <a:t>: Linear probabilistic model; interpretable baseline.</a:t>
          </a:r>
        </a:p>
      </dsp:txBody>
      <dsp:txXfrm>
        <a:off x="1948202" y="2452790"/>
        <a:ext cx="3233964" cy="1371985"/>
      </dsp:txXfrm>
    </dsp:sp>
    <dsp:sp modelId="{B40B3351-3FE2-4A60-A3CD-501AE7F4D11B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12E5A-210D-409E-852A-4C121D9C01A3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2F900-40D0-404B-A636-BBDE4BB3A8CC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Gradient Boosting </a:t>
          </a:r>
          <a:r>
            <a:rPr lang="en-US" sz="1900" kern="1200"/>
            <a:t>: Traditional gradient boosting (scikit-learn) used as an additional ensemble variant.</a:t>
          </a:r>
        </a:p>
      </dsp:txBody>
      <dsp:txXfrm>
        <a:off x="7411643" y="2452790"/>
        <a:ext cx="3233964" cy="13719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5C0CB-AE79-4B04-9EBB-17F7A399B489}">
      <dsp:nvSpPr>
        <dsp:cNvPr id="0" name=""/>
        <dsp:cNvSpPr/>
      </dsp:nvSpPr>
      <dsp:spPr>
        <a:xfrm>
          <a:off x="0" y="71469"/>
          <a:ext cx="10515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Reduces Financial Losses</a:t>
          </a:r>
          <a:br>
            <a:rPr lang="en-US" sz="2000" b="1" kern="1200"/>
          </a:br>
          <a:r>
            <a:rPr lang="en-US" sz="2000" b="1" kern="1200"/>
            <a:t> Detects high-risk fraudulent providers early, lowering unnecessary payouts.</a:t>
          </a:r>
          <a:endParaRPr lang="en-US" sz="2000" kern="1200"/>
        </a:p>
      </dsp:txBody>
      <dsp:txXfrm>
        <a:off x="38838" y="110307"/>
        <a:ext cx="10437924" cy="717924"/>
      </dsp:txXfrm>
    </dsp:sp>
    <dsp:sp modelId="{A24F6C81-D76A-4400-85A1-4FCC90C0F0B2}">
      <dsp:nvSpPr>
        <dsp:cNvPr id="0" name=""/>
        <dsp:cNvSpPr/>
      </dsp:nvSpPr>
      <dsp:spPr>
        <a:xfrm>
          <a:off x="0" y="924669"/>
          <a:ext cx="10515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Improves Audit Efficiency</a:t>
          </a:r>
          <a:br>
            <a:rPr lang="en-US" sz="2000" b="1" kern="1200"/>
          </a:br>
          <a:r>
            <a:rPr lang="en-US" sz="2000" b="1" kern="1200"/>
            <a:t> Prioritizes suspicious claims so investigators focus on the highest-value cases.</a:t>
          </a:r>
          <a:endParaRPr lang="en-US" sz="2000" kern="1200"/>
        </a:p>
      </dsp:txBody>
      <dsp:txXfrm>
        <a:off x="38838" y="963507"/>
        <a:ext cx="10437924" cy="717924"/>
      </dsp:txXfrm>
    </dsp:sp>
    <dsp:sp modelId="{375804C1-42DD-49EA-86B1-D552C625E7CC}">
      <dsp:nvSpPr>
        <dsp:cNvPr id="0" name=""/>
        <dsp:cNvSpPr/>
      </dsp:nvSpPr>
      <dsp:spPr>
        <a:xfrm>
          <a:off x="0" y="1777869"/>
          <a:ext cx="10515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Protects Legitimate Patients &amp; Providers</a:t>
          </a:r>
          <a:br>
            <a:rPr lang="en-US" sz="2000" b="1" kern="1200"/>
          </a:br>
          <a:r>
            <a:rPr lang="en-US" sz="2000" b="1" kern="1200"/>
            <a:t> Minimizes disruption to honest providers by reducing false alarms.</a:t>
          </a:r>
          <a:endParaRPr lang="en-US" sz="2000" kern="1200"/>
        </a:p>
      </dsp:txBody>
      <dsp:txXfrm>
        <a:off x="38838" y="1816707"/>
        <a:ext cx="10437924" cy="717924"/>
      </dsp:txXfrm>
    </dsp:sp>
    <dsp:sp modelId="{7242FB53-0342-44CA-9FEA-579B0CC56517}">
      <dsp:nvSpPr>
        <dsp:cNvPr id="0" name=""/>
        <dsp:cNvSpPr/>
      </dsp:nvSpPr>
      <dsp:spPr>
        <a:xfrm>
          <a:off x="0" y="2631069"/>
          <a:ext cx="10515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Enhances Compliance &amp; Risk Management</a:t>
          </a:r>
          <a:br>
            <a:rPr lang="en-US" sz="2000" b="1" kern="1200"/>
          </a:br>
          <a:r>
            <a:rPr lang="en-US" sz="2000" b="1" kern="1200"/>
            <a:t> Supports regulatory reporting and strengthens fraud-prevention policies.</a:t>
          </a:r>
          <a:endParaRPr lang="en-US" sz="2000" kern="1200"/>
        </a:p>
      </dsp:txBody>
      <dsp:txXfrm>
        <a:off x="38838" y="2669907"/>
        <a:ext cx="10437924" cy="717924"/>
      </dsp:txXfrm>
    </dsp:sp>
    <dsp:sp modelId="{36825FA8-42FD-4EDC-B0FE-F88AD513098D}">
      <dsp:nvSpPr>
        <dsp:cNvPr id="0" name=""/>
        <dsp:cNvSpPr/>
      </dsp:nvSpPr>
      <dsp:spPr>
        <a:xfrm>
          <a:off x="0" y="3484269"/>
          <a:ext cx="10515600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Scalable for Future Growth</a:t>
          </a:r>
          <a:br>
            <a:rPr lang="en-US" sz="2000" b="1" kern="1200"/>
          </a:br>
          <a:r>
            <a:rPr lang="en-US" sz="2000" b="1" kern="1200"/>
            <a:t> Model can adapt as new claim patterns and fraud techniques emerge.</a:t>
          </a:r>
          <a:endParaRPr lang="en-US" sz="2000" kern="1200"/>
        </a:p>
      </dsp:txBody>
      <dsp:txXfrm>
        <a:off x="38838" y="3523107"/>
        <a:ext cx="10437924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ue background with a logo and text&#10;&#10;AI-generated content may be incorrect.">
            <a:extLst>
              <a:ext uri="{FF2B5EF4-FFF2-40B4-BE49-F238E27FC236}">
                <a16:creationId xmlns:a16="http://schemas.microsoft.com/office/drawing/2014/main" id="{8B632224-3EE9-2696-8E06-4D517B77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5" name="Picture 4" descr="A blue background with a white logo and text&#10;&#10;AI-generated content may be incorrect.">
            <a:extLst>
              <a:ext uri="{FF2B5EF4-FFF2-40B4-BE49-F238E27FC236}">
                <a16:creationId xmlns:a16="http://schemas.microsoft.com/office/drawing/2014/main" id="{867F7747-EB8B-C8CA-A684-90019C8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6" name="Picture 5" descr="A blue background with a white logo and text&#10;&#10;AI-generated content may be incorrect.">
            <a:extLst>
              <a:ext uri="{FF2B5EF4-FFF2-40B4-BE49-F238E27FC236}">
                <a16:creationId xmlns:a16="http://schemas.microsoft.com/office/drawing/2014/main" id="{BC09E424-E979-2D62-80B7-433ED43A0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62646-5AAE-2F08-819B-06B8FA8C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Models used and Evaluated 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F08564-59E4-E2F7-5C0E-425461A274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86259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1067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76023-0413-7AEC-D420-B9E28D18D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A7828F-50E0-D7FE-982B-863F1306C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626F38-958B-A332-36E7-004A50AB4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1C0FD-5CC4-8D56-E0C8-13FF17453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191F1-F0BB-A940-A24C-5C39B0708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EF742-490C-2091-F4F8-2FCA5AED6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Base line evaluation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53401-2680-01F0-A60F-4421B3A9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Gradient Boosting and </a:t>
            </a:r>
            <a:r>
              <a:rPr lang="en-US" sz="2400" err="1"/>
              <a:t>XGBoost</a:t>
            </a:r>
            <a:r>
              <a:rPr lang="en-US" sz="2400"/>
              <a:t> performed almost identically, even though </a:t>
            </a:r>
            <a:r>
              <a:rPr lang="en-US" sz="2400" err="1"/>
              <a:t>XGBoost</a:t>
            </a:r>
            <a:r>
              <a:rPr lang="en-US" sz="2400"/>
              <a:t> is generally more expressive and can handle complex relationships better.</a:t>
            </a:r>
          </a:p>
          <a:p>
            <a:r>
              <a:rPr lang="en-US" sz="2400"/>
              <a:t>Logistic Regression performed the weakest, especially in precision.</a:t>
            </a:r>
            <a:br>
              <a:rPr lang="en-US" sz="2400"/>
            </a:br>
            <a:r>
              <a:rPr lang="en-US" sz="2400"/>
              <a:t>It hovered around 0.40 precision, although its recall remained high (~0.90).</a:t>
            </a:r>
          </a:p>
          <a:p>
            <a:r>
              <a:rPr lang="en-US" sz="2400"/>
              <a:t>Random Forest was competitive, roughly on the same level as GB/XGB before </a:t>
            </a:r>
            <a:r>
              <a:rPr lang="en-US" sz="2400" err="1"/>
              <a:t>tuning.RF</a:t>
            </a:r>
            <a:r>
              <a:rPr lang="en-US" sz="2400"/>
              <a:t> shows similar recall but slightly more volatility in probability outputs.</a:t>
            </a:r>
          </a:p>
          <a:p>
            <a:pPr marL="0" indent="0">
              <a:buNone/>
            </a:pPr>
            <a:br>
              <a:rPr lang="en-US" sz="2400"/>
            </a:br>
            <a:r>
              <a:rPr lang="en-US" sz="2400"/>
              <a:t>From these baselines, Gradient Boosting and Random Forest came out as the most promising candidates, with GB having a natural edge due to smoother probability distributions and lower overfitting risk compared to its bigger brother, </a:t>
            </a:r>
            <a:r>
              <a:rPr lang="en-US" sz="2400" err="1"/>
              <a:t>XGBoost</a:t>
            </a:r>
            <a:r>
              <a:rPr lang="en-US" sz="2400"/>
              <a:t>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3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E8021-66C3-0033-B9A8-1BB0316D3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0761B92-FCE2-89B5-71EE-A030B8A87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0FF807-66BD-2621-F94F-701740A3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A33B61-F3CE-20BD-DE2C-64DE226D5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60F85F-4803-2652-0912-1DF772F2D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6A204-EC2C-C56D-7D9A-E33BBAA0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ptos Display"/>
              </a:rPr>
              <a:t>Why Recall Matters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1DEABB-62A2-1BFD-DAAE-1048AB02C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Missing a fraudulent provider (false negative) is more costly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Recall was prioritized throughout the tuning process</a:t>
            </a:r>
            <a:endParaRPr lang="en-US"/>
          </a:p>
          <a:p>
            <a:endParaRPr lang="en-US"/>
          </a:p>
          <a:p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3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84F2A-51C3-5C2A-B462-535478E9C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EEBA54-B32D-81EF-8BDC-AFFD92109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3074E-2561-9E4A-9389-DC9911428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56629B-6344-F529-5887-1B230A8FF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902B5-B508-F235-2023-86EC56A9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0161A-3C81-E4C2-17CC-B78BF7F3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ptos Display"/>
              </a:rPr>
              <a:t>How We Tuned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F7EA2-A1AA-AA7A-9B75-0C333830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Used </a:t>
            </a:r>
            <a:r>
              <a:rPr lang="en-US" b="1">
                <a:ea typeface="+mn-lt"/>
                <a:cs typeface="+mn-lt"/>
              </a:rPr>
              <a:t>Average Precision (AP)</a:t>
            </a:r>
            <a:r>
              <a:rPr lang="en-US">
                <a:ea typeface="+mn-lt"/>
                <a:cs typeface="+mn-lt"/>
              </a:rPr>
              <a:t> as the scoring metric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AP rewards good ranking quality (threshold-independent)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Avoids optimizing recall at 0.5, which is irrelevant post-thresholding</a:t>
            </a:r>
            <a:endParaRPr lang="en-US"/>
          </a:p>
          <a:p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58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5093F-03B5-B325-B740-07209E4A9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67BD594-87CF-B248-ECD3-3AFD97058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C3EA7-0678-7C6D-0E60-46D767984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10E3A-9847-D43B-17B7-D37A23F9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B970B6-E812-1186-6D38-8518DCAFC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AD262-9F4F-67B6-61DB-99E37057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ptos Display"/>
              </a:rPr>
              <a:t>Calibration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EF6C2-B2A0-2A4B-C6C6-AB1C803D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Why Calibration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Raw model probabilities can be distorted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Fraud probabilities need to be stable and monotonic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Threshold tuning only works well on calibrated outputs</a:t>
            </a:r>
            <a:endParaRPr lang="en-US"/>
          </a:p>
          <a:p>
            <a:pPr marL="0" indent="0">
              <a:buNone/>
            </a:pPr>
            <a:r>
              <a:rPr lang="en-US" b="1"/>
              <a:t>What We Used</a:t>
            </a:r>
          </a:p>
          <a:p>
            <a:r>
              <a:rPr lang="en-US" b="1">
                <a:ea typeface="+mn-lt"/>
                <a:cs typeface="+mn-lt"/>
              </a:rPr>
              <a:t>Isotonic regression</a:t>
            </a:r>
            <a:r>
              <a:rPr lang="en-US">
                <a:ea typeface="+mn-lt"/>
                <a:cs typeface="+mn-lt"/>
              </a:rPr>
              <a:t> for all models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Most impactful for </a:t>
            </a:r>
            <a:r>
              <a:rPr lang="en-US" b="1">
                <a:ea typeface="+mn-lt"/>
                <a:cs typeface="+mn-lt"/>
              </a:rPr>
              <a:t>Gradient Boosting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 b="1" err="1">
                <a:ea typeface="+mn-lt"/>
                <a:cs typeface="+mn-lt"/>
              </a:rPr>
              <a:t>XGBoost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Produces smoother, more reliable probability estimates</a:t>
            </a:r>
            <a:endParaRPr lang="en-US"/>
          </a:p>
          <a:p>
            <a:endParaRPr lang="en-US"/>
          </a:p>
          <a:p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6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C94949-3627-3AE6-2E78-F0A6C7C6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AF763-130B-F7C3-B9EC-1D85D573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541DFA-BC35-17AA-8B18-50549E47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1A6845-C579-2AEE-A3FC-9A990140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FC8E5D-613D-DBB5-D187-B4201A07F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5CED2-88C3-B84E-7461-9CC8C35B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ptos Display"/>
              </a:rPr>
              <a:t>Threshold optimization 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4EEF7-E43E-C40C-54A0-73707406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Why Not Use 0.5?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Fraud probability distributions are skewed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Default threshold ignores recall requirements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We need a cutoff tailored to the actual goal</a:t>
            </a:r>
            <a:endParaRPr lang="en-US"/>
          </a:p>
          <a:p>
            <a:pPr marL="0" indent="0">
              <a:buNone/>
            </a:pPr>
            <a:r>
              <a:rPr lang="en-US" b="1"/>
              <a:t>Our Approach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Sweep </a:t>
            </a:r>
            <a:r>
              <a:rPr lang="en-US" b="1">
                <a:ea typeface="+mn-lt"/>
                <a:cs typeface="+mn-lt"/>
              </a:rPr>
              <a:t>2,000–5,000 thresholds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Choose the threshold that: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Achieves </a:t>
            </a:r>
            <a:r>
              <a:rPr lang="en-US" b="1">
                <a:ea typeface="+mn-lt"/>
                <a:cs typeface="+mn-lt"/>
              </a:rPr>
              <a:t>high recall</a:t>
            </a:r>
            <a:r>
              <a:rPr lang="en-US">
                <a:ea typeface="+mn-lt"/>
                <a:cs typeface="+mn-lt"/>
              </a:rPr>
              <a:t> (≥ target)</a:t>
            </a:r>
          </a:p>
          <a:p>
            <a:pPr lvl="1"/>
            <a:r>
              <a:rPr lang="en-US">
                <a:ea typeface="+mn-lt"/>
                <a:cs typeface="+mn-lt"/>
              </a:rPr>
              <a:t>Maximizes </a:t>
            </a:r>
            <a:r>
              <a:rPr lang="en-US" b="1">
                <a:ea typeface="+mn-lt"/>
                <a:cs typeface="+mn-lt"/>
              </a:rPr>
              <a:t>precision</a:t>
            </a:r>
            <a:r>
              <a:rPr lang="en-US">
                <a:ea typeface="+mn-lt"/>
                <a:cs typeface="+mn-lt"/>
              </a:rPr>
              <a:t> at that recall level</a:t>
            </a:r>
            <a:endParaRPr lang="en-US"/>
          </a:p>
          <a:p>
            <a:endParaRPr lang="en-US"/>
          </a:p>
          <a:p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7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10BB-7AF3-BE66-28CB-6DD3879D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of Gradient boosting </a:t>
            </a:r>
          </a:p>
        </p:txBody>
      </p:sp>
      <p:pic>
        <p:nvPicPr>
          <p:cNvPr id="4" name="Content Placeholder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FD386C9-3E6E-04C3-D69A-F7338FF97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705633"/>
            <a:ext cx="11327549" cy="29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63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2E2F9-AC9D-9036-233B-B7947FAC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Results of XG Boost</a:t>
            </a:r>
          </a:p>
          <a:p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E5755-111D-3083-AEC7-4F881342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A0CAC7-7350-1622-BFBE-52BDD0B9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34" y="2539862"/>
            <a:ext cx="10905066" cy="27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20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41356-1EEB-3A45-0A11-214D2973F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of Logistic Regression </a:t>
            </a:r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56FC0A-FBEF-5939-AA92-9CC584B20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3201213"/>
            <a:ext cx="11327549" cy="19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9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BC697-16A7-916A-A9E8-ABD9A114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of Random Forest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633F8A-7FDB-1BDC-FE17-665EAA894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861386"/>
            <a:ext cx="11327549" cy="26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Yellow question mark">
            <a:extLst>
              <a:ext uri="{FF2B5EF4-FFF2-40B4-BE49-F238E27FC236}">
                <a16:creationId xmlns:a16="http://schemas.microsoft.com/office/drawing/2014/main" id="{A15A2542-19CB-9209-C93D-45544D07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263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44EA4-5A6F-38F5-31BD-7F88DFEA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Main Problem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3E299-DE1E-955B-AA07-D6C148C2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models confusion matrix</a:t>
            </a:r>
          </a:p>
        </p:txBody>
      </p:sp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33A7FBDB-0F18-4209-6EB1-D115EEE2A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2277" y="171801"/>
            <a:ext cx="7850098" cy="609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9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49C7B-A5DC-CB4F-7E46-8A3DE251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Final Model Choice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5FA3-1AB8-7E46-DA5A-79A79A449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b="1"/>
              <a:t>Why Random Forest Was Selected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Best Precision–Recall Balance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Recall: </a:t>
            </a:r>
            <a:r>
              <a:rPr lang="en-US" sz="1700" b="1">
                <a:ea typeface="+mn-lt"/>
                <a:cs typeface="+mn-lt"/>
              </a:rPr>
              <a:t>0.90</a:t>
            </a:r>
            <a:r>
              <a:rPr lang="en-US" sz="1700">
                <a:ea typeface="+mn-lt"/>
                <a:cs typeface="+mn-lt"/>
              </a:rPr>
              <a:t> (captures most fraud cases)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Precision: </a:t>
            </a:r>
            <a:r>
              <a:rPr lang="en-US" sz="1700" b="1">
                <a:ea typeface="+mn-lt"/>
                <a:cs typeface="+mn-lt"/>
              </a:rPr>
              <a:t>0.58</a:t>
            </a:r>
            <a:r>
              <a:rPr lang="en-US" sz="1700">
                <a:ea typeface="+mn-lt"/>
                <a:cs typeface="+mn-lt"/>
              </a:rPr>
              <a:t> (lowest false-alarm rate among high-recall models)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Most Stable Model After Tuning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Consistent performance across folds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Smooth calibration curve compared to </a:t>
            </a:r>
            <a:r>
              <a:rPr lang="en-US" sz="1700" err="1">
                <a:ea typeface="+mn-lt"/>
                <a:cs typeface="+mn-lt"/>
              </a:rPr>
              <a:t>XGBoost</a:t>
            </a:r>
            <a:r>
              <a:rPr lang="en-US" sz="1700">
                <a:ea typeface="+mn-lt"/>
                <a:cs typeface="+mn-lt"/>
              </a:rPr>
              <a:t> &amp; Gradient Boosting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Low Overfitting Risk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Robust on imbalanced medical claims data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More reliable than </a:t>
            </a:r>
            <a:r>
              <a:rPr lang="en-US" sz="1700" err="1">
                <a:ea typeface="+mn-lt"/>
                <a:cs typeface="+mn-lt"/>
              </a:rPr>
              <a:t>XGBoost</a:t>
            </a:r>
            <a:r>
              <a:rPr lang="en-US" sz="1700">
                <a:ea typeface="+mn-lt"/>
                <a:cs typeface="+mn-lt"/>
              </a:rPr>
              <a:t> for our dataset size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Outperformed Other Models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Gradient Boosting: good recall but lower precision</a:t>
            </a:r>
            <a:endParaRPr lang="en-US" sz="1700"/>
          </a:p>
          <a:p>
            <a:pPr lvl="1"/>
            <a:r>
              <a:rPr lang="en-US" sz="1700" err="1">
                <a:ea typeface="+mn-lt"/>
                <a:cs typeface="+mn-lt"/>
              </a:rPr>
              <a:t>XGBoost</a:t>
            </a:r>
            <a:r>
              <a:rPr lang="en-US" sz="1700">
                <a:ea typeface="+mn-lt"/>
                <a:cs typeface="+mn-lt"/>
              </a:rPr>
              <a:t>: strong but more overfitting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Logistic Regression: poor precision on non-linear patterns</a:t>
            </a: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62050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5B434-395F-4542-4596-95940F19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Error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1990C-0E94-AB32-7909-A4E9E5C6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    False Positives: </a:t>
            </a:r>
          </a:p>
          <a:p>
            <a:pPr marL="0" indent="0">
              <a:buNone/>
            </a:pPr>
            <a:r>
              <a:rPr lang="en-US" sz="2000" dirty="0"/>
              <a:t>Case studies suggest the model may overreact to providers with large patient panels or high claim </a:t>
            </a:r>
            <a:r>
              <a:rPr lang="en-US" sz="2000"/>
              <a:t>activity,even</a:t>
            </a:r>
            <a:r>
              <a:rPr lang="en-US" sz="2000" dirty="0"/>
              <a:t> when the activity is legitimate. More context-aware features could help reduce such misclassifications</a:t>
            </a:r>
            <a:r>
              <a:rPr lang="en-US" sz="2000"/>
              <a:t>.</a:t>
            </a:r>
          </a:p>
          <a:p>
            <a:pPr marL="0" indent="0">
              <a:buNone/>
            </a:pPr>
            <a:endParaRPr lang="en-US" sz="2000"/>
          </a:p>
          <a:p>
            <a:pPr marL="457200" indent="-457200"/>
            <a:r>
              <a:rPr lang="en-US" sz="2000"/>
              <a:t>False Negatives:</a:t>
            </a:r>
          </a:p>
          <a:p>
            <a:pPr marL="0" indent="0">
              <a:buNone/>
            </a:pPr>
            <a:r>
              <a:rPr lang="en-US" sz="2000" dirty="0"/>
              <a:t>Case studies suggest the model may have difficulty identifying busy, high-chronic-burden providers, whose activity appears plausible, indicating that more behavior-based features could help improve detection.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98533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DD92D-143B-80D3-DBFE-173AD6D50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ptos"/>
              </a:rPr>
              <a:t>Business Impact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9" name="Content Placeholder 16">
            <a:extLst>
              <a:ext uri="{FF2B5EF4-FFF2-40B4-BE49-F238E27FC236}">
                <a16:creationId xmlns:a16="http://schemas.microsoft.com/office/drawing/2014/main" id="{CB62E033-1236-0264-5A77-BB3A17F242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737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9D714-7BC4-065E-860A-A6A7D4F8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3291955"/>
            <a:ext cx="4230100" cy="6823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THANK YOU!!! :D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EE6A-E287-4CF4-22F3-3C5E49F4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Omar Hossam</a:t>
            </a:r>
          </a:p>
          <a:p>
            <a:r>
              <a:rPr lang="en-US" sz="2000"/>
              <a:t>Omar Hany </a:t>
            </a:r>
          </a:p>
          <a:p>
            <a:r>
              <a:rPr lang="en-US" sz="2000"/>
              <a:t>Karim Mostafa</a:t>
            </a:r>
          </a:p>
          <a:p>
            <a:r>
              <a:rPr lang="en-US" sz="2000"/>
              <a:t>Ramez </a:t>
            </a:r>
            <a:r>
              <a:rPr lang="en-US" sz="2000" err="1"/>
              <a:t>Mokbil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1221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B207D-AA48-5FF3-CADE-3E3D1DFA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Main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58ED9-9B70-90D3-3DE5-74EC551E4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748" y="374806"/>
            <a:ext cx="7157858" cy="582072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700"/>
          </a:p>
          <a:p>
            <a:r>
              <a:rPr lang="en-US" sz="1700" b="1"/>
              <a:t>Healthcare Fraud Is Costly, Hidden, and Difficult to Detect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The healthcare insurance system processes </a:t>
            </a:r>
            <a:r>
              <a:rPr lang="en-US" sz="1700" b="1">
                <a:ea typeface="+mn-lt"/>
                <a:cs typeface="+mn-lt"/>
              </a:rPr>
              <a:t>millions of claims</a:t>
            </a:r>
            <a:r>
              <a:rPr lang="en-US" sz="1700">
                <a:ea typeface="+mn-lt"/>
                <a:cs typeface="+mn-lt"/>
              </a:rPr>
              <a:t> across beneficiaries, hospitals, and providers.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Fraudulent providers exploit the system through </a:t>
            </a:r>
            <a:r>
              <a:rPr lang="en-US" sz="1700" b="1">
                <a:ea typeface="+mn-lt"/>
                <a:cs typeface="+mn-lt"/>
              </a:rPr>
              <a:t>inflated claims, unnecessary procedures, manipulated diagnoses, and repeated billing patterns</a:t>
            </a:r>
            <a:r>
              <a:rPr lang="en-US" sz="1700">
                <a:ea typeface="+mn-lt"/>
                <a:cs typeface="+mn-lt"/>
              </a:rPr>
              <a:t>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These fraudulent activities cause </a:t>
            </a:r>
            <a:r>
              <a:rPr lang="en-US" sz="1700" b="1">
                <a:ea typeface="+mn-lt"/>
                <a:cs typeface="+mn-lt"/>
              </a:rPr>
              <a:t>billions in financial losses</a:t>
            </a:r>
            <a:r>
              <a:rPr lang="en-US" sz="1700">
                <a:ea typeface="+mn-lt"/>
                <a:cs typeface="+mn-lt"/>
              </a:rPr>
              <a:t> and reduce resources available for legitimate patient care.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Traditional rule-based detection methods fail because fraud patterns are:</a:t>
            </a:r>
            <a:endParaRPr lang="en-US" sz="1700"/>
          </a:p>
          <a:p>
            <a:pPr lvl="1"/>
            <a:r>
              <a:rPr lang="en-US" sz="1700" b="1">
                <a:ea typeface="+mn-lt"/>
                <a:cs typeface="+mn-lt"/>
              </a:rPr>
              <a:t>Complex</a:t>
            </a:r>
            <a:endParaRPr lang="en-US" sz="1700"/>
          </a:p>
          <a:p>
            <a:pPr lvl="1"/>
            <a:r>
              <a:rPr lang="en-US" sz="1700" b="1">
                <a:ea typeface="+mn-lt"/>
                <a:cs typeface="+mn-lt"/>
              </a:rPr>
              <a:t>Evolving</a:t>
            </a:r>
            <a:endParaRPr lang="en-US" sz="1700"/>
          </a:p>
          <a:p>
            <a:pPr lvl="1"/>
            <a:r>
              <a:rPr lang="en-US" sz="1700" b="1">
                <a:ea typeface="+mn-lt"/>
                <a:cs typeface="+mn-lt"/>
              </a:rPr>
              <a:t>Hard to identify manually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There is a need for an </a:t>
            </a:r>
            <a:r>
              <a:rPr lang="en-US" sz="1700" b="1">
                <a:ea typeface="+mn-lt"/>
                <a:cs typeface="+mn-lt"/>
              </a:rPr>
              <a:t>automated, data-driven solution</a:t>
            </a:r>
            <a:r>
              <a:rPr lang="en-US" sz="1700">
                <a:ea typeface="+mn-lt"/>
                <a:cs typeface="+mn-lt"/>
              </a:rPr>
              <a:t> capable of identifying suspicious providers </a:t>
            </a:r>
            <a:r>
              <a:rPr lang="en-US" sz="1700" b="1">
                <a:ea typeface="+mn-lt"/>
                <a:cs typeface="+mn-lt"/>
              </a:rPr>
              <a:t>early and accurately</a:t>
            </a:r>
            <a:r>
              <a:rPr lang="en-US" sz="1700">
                <a:ea typeface="+mn-lt"/>
                <a:cs typeface="+mn-lt"/>
              </a:rPr>
              <a:t>.</a:t>
            </a:r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36054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1ADE6-4AD8-5C92-7CFC-78F6FCA4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 b="1">
                <a:latin typeface="Aptos"/>
              </a:rPr>
              <a:t>Causes of Fraud in Medical Insurance</a:t>
            </a:r>
            <a:endParaRPr lang="en-US" sz="62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65A4CC-1F1C-1CC1-1C5F-05EB443E2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78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999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B36C80-4E40-BF35-1235-E489483FA4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5802" r="2794" b="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B395A-5835-483B-EE8C-8909A5A1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Aptos"/>
              </a:rPr>
              <a:t>Our Goal</a:t>
            </a:r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5903477-9F74-0EB1-640D-DACAE10A94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791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3808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58EF1-2BE2-5175-52F8-46F27E62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Methodology</a:t>
            </a:r>
            <a:endParaRPr lang="en-US" sz="5400" kern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42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95CB0-201C-4512-8D07-92B56F69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600" b="1"/>
              <a:t>Fraud Detection System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A8351B1E-ADF0-B719-6052-3AF08B8541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793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43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F8D16-7D61-8BD1-A74F-B628AA49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sz="2800" b="1">
                <a:solidFill>
                  <a:schemeClr val="tx2">
                    <a:lumMod val="49000"/>
                    <a:lumOff val="51000"/>
                  </a:schemeClr>
                </a:solidFill>
                <a:latin typeface="Aptos"/>
              </a:rPr>
              <a:t>Data Cleaning Overview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2B98DB-2CFA-57E2-C1EA-AF1D02D34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7962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Standardized and validated key fields (dates, patient info, procedures, diagnoses)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Removed duplicates and handled missing or inconsistent claim entries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Verified financial fields and preserved original reimbursement values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Aggregated claims at 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patient level, physician level, and hospital level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to identify behavioral patterns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Ensured clean, trustworthy data foundation to support accurate fraud detection and model training</a:t>
            </a:r>
            <a:endParaRPr lang="en-US">
              <a:solidFill>
                <a:schemeClr val="bg1"/>
              </a:solidFill>
            </a:endParaRPr>
          </a:p>
          <a:p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4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48AA7-20D0-4F91-78F7-4A1157FCF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D1553E-BE25-8657-F6D0-F09F7CD7E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BED738-7BC8-6373-CC24-1305FCAE9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7D5D8-D125-6560-65EE-458BC583B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34EEFB-B8E5-925D-7879-1FF535246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B8D08-83DF-6723-38DE-722CC075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process to the best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4BC3CD-FB87-AFAE-C996-D01F4CAFB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6" y="158121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First of all, the data is imbalanced with a fraud rate of 9% to 10% thus training without imbalance correction causes models to label everything as "non-fraud".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52344-6C75-33EC-B95A-A2FC8E1C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5" y="2725199"/>
            <a:ext cx="11995959" cy="41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Main Problem </vt:lpstr>
      <vt:lpstr>Main Problem</vt:lpstr>
      <vt:lpstr>Causes of Fraud in Medical Insurance</vt:lpstr>
      <vt:lpstr>Our Goal</vt:lpstr>
      <vt:lpstr>Methodology</vt:lpstr>
      <vt:lpstr>Fraud Detection System</vt:lpstr>
      <vt:lpstr>Data Cleaning Overview</vt:lpstr>
      <vt:lpstr>The process to the best model</vt:lpstr>
      <vt:lpstr>Models used and Evaluated </vt:lpstr>
      <vt:lpstr>Base line evaluation</vt:lpstr>
      <vt:lpstr>Why Recall Matters</vt:lpstr>
      <vt:lpstr>How We Tuned</vt:lpstr>
      <vt:lpstr>Calibration</vt:lpstr>
      <vt:lpstr>Threshold optimization </vt:lpstr>
      <vt:lpstr>Results of Gradient boosting </vt:lpstr>
      <vt:lpstr>Results of XG Boost </vt:lpstr>
      <vt:lpstr>Results of Logistic Regression </vt:lpstr>
      <vt:lpstr>Results of Random Forest</vt:lpstr>
      <vt:lpstr>All models confusion matrix</vt:lpstr>
      <vt:lpstr>Final Model Choice</vt:lpstr>
      <vt:lpstr>Error Analysis</vt:lpstr>
      <vt:lpstr>Business Impact</vt:lpstr>
      <vt:lpstr>THANK YOU!!! 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347</cp:revision>
  <dcterms:created xsi:type="dcterms:W3CDTF">2025-11-30T19:17:31Z</dcterms:created>
  <dcterms:modified xsi:type="dcterms:W3CDTF">2025-12-03T21:34:07Z</dcterms:modified>
</cp:coreProperties>
</file>